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1" r:id="rId6"/>
    <p:sldId id="282" r:id="rId7"/>
    <p:sldId id="286" r:id="rId8"/>
    <p:sldId id="283" r:id="rId9"/>
    <p:sldId id="288" r:id="rId10"/>
    <p:sldId id="289" r:id="rId11"/>
    <p:sldId id="284" r:id="rId12"/>
    <p:sldId id="290" r:id="rId13"/>
    <p:sldId id="287" r:id="rId14"/>
    <p:sldId id="285" r:id="rId15"/>
    <p:sldId id="292"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colors1.xml><?xml version="1.0" encoding="utf-8"?>
<dgm:colorsDef xmlns:dgm="http://schemas.openxmlformats.org/drawingml/2006/diagram" xmlns:a="http://schemas.openxmlformats.org/drawingml/2006/main" uniqueId="urn:microsoft.com/office/officeart/2018/5/colors/Iconchunking_neutralbg_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a:alpha val="0"/>
      </a:schemeClr>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817CCF5-DA3F-4E5F-BE7C-D8111B2BFEBA}" type="doc">
      <dgm:prSet loTypeId="urn:microsoft.com/office/officeart/2018/5/layout/CenteredIconLabelDescriptionList" loCatId="icon" qsTypeId="urn:microsoft.com/office/officeart/2005/8/quickstyle/simple1" qsCatId="simple" csTypeId="urn:microsoft.com/office/officeart/2018/5/colors/Iconchunking_neutralbg_accent2_2" csCatId="accent2" phldr="1"/>
      <dgm:spPr/>
      <dgm:t>
        <a:bodyPr/>
        <a:lstStyle/>
        <a:p>
          <a:endParaRPr lang="en-US"/>
        </a:p>
      </dgm:t>
    </dgm:pt>
    <dgm:pt modelId="{C2F66EED-74C3-4F36-A1D4-8AFCBB009938}">
      <dgm:prSet/>
      <dgm:spPr/>
      <dgm:t>
        <a:bodyPr/>
        <a:lstStyle/>
        <a:p>
          <a:pPr>
            <a:lnSpc>
              <a:spcPct val="100000"/>
            </a:lnSpc>
          </a:pPr>
          <a:endParaRPr lang="en-US" dirty="0">
            <a:solidFill>
              <a:schemeClr val="tx1"/>
            </a:solidFill>
          </a:endParaRPr>
        </a:p>
      </dgm:t>
    </dgm:pt>
    <dgm:pt modelId="{5CF5C62A-BD1A-4922-92B6-33ECA44C1F76}" type="parTrans" cxnId="{7A243DB8-C0B8-4718-B558-CE939B8FF03E}">
      <dgm:prSet/>
      <dgm:spPr/>
      <dgm:t>
        <a:bodyPr/>
        <a:lstStyle/>
        <a:p>
          <a:endParaRPr lang="en-US"/>
        </a:p>
      </dgm:t>
    </dgm:pt>
    <dgm:pt modelId="{F9BAA161-AAEC-4A41-B4D9-A27EAD80526E}" type="sibTrans" cxnId="{7A243DB8-C0B8-4718-B558-CE939B8FF03E}">
      <dgm:prSet/>
      <dgm:spPr/>
      <dgm:t>
        <a:bodyPr/>
        <a:lstStyle/>
        <a:p>
          <a:endParaRPr lang="en-US"/>
        </a:p>
      </dgm:t>
    </dgm:pt>
    <dgm:pt modelId="{DCCE571A-4D30-4294-ABAF-6885F619D2D9}">
      <dgm:prSet/>
      <dgm:spPr/>
      <dgm:t>
        <a:bodyPr/>
        <a:lstStyle/>
        <a:p>
          <a:pPr>
            <a:lnSpc>
              <a:spcPct val="100000"/>
            </a:lnSpc>
            <a:defRPr b="1"/>
          </a:pPr>
          <a:endParaRPr lang="en-US" dirty="0"/>
        </a:p>
      </dgm:t>
    </dgm:pt>
    <dgm:pt modelId="{3AD83C96-5A95-4337-BF2D-97454AF7F108}" type="parTrans" cxnId="{E70347E4-4461-4B80-8927-4CA0AEBFAAF8}">
      <dgm:prSet/>
      <dgm:spPr/>
      <dgm:t>
        <a:bodyPr/>
        <a:lstStyle/>
        <a:p>
          <a:endParaRPr lang="en-US"/>
        </a:p>
      </dgm:t>
    </dgm:pt>
    <dgm:pt modelId="{2C1DF6EC-6090-4926-A556-3D2417B7F2AA}" type="sibTrans" cxnId="{E70347E4-4461-4B80-8927-4CA0AEBFAAF8}">
      <dgm:prSet/>
      <dgm:spPr/>
      <dgm:t>
        <a:bodyPr/>
        <a:lstStyle/>
        <a:p>
          <a:endParaRPr lang="en-US"/>
        </a:p>
      </dgm:t>
    </dgm:pt>
    <dgm:pt modelId="{B4C55E9F-B5C0-4AD1-919B-D2D83AC9CD40}">
      <dgm:prSet custT="1"/>
      <dgm:spPr/>
      <dgm:t>
        <a:bodyPr/>
        <a:lstStyle/>
        <a:p>
          <a:pPr>
            <a:lnSpc>
              <a:spcPct val="100000"/>
            </a:lnSpc>
          </a:pPr>
          <a:r>
            <a:rPr lang="en-US" sz="1100" b="0" dirty="0">
              <a:solidFill>
                <a:schemeClr val="tx1"/>
              </a:solidFill>
              <a:latin typeface="Arial" panose="020B0604020202020204" pitchFamily="34" charset="0"/>
              <a:cs typeface="Arial" panose="020B0604020202020204" pitchFamily="34" charset="0"/>
            </a:rPr>
            <a:t>Find the valuable insights into the current salary trajectories</a:t>
          </a:r>
          <a:endParaRPr lang="en-US" sz="1100" b="0" dirty="0">
            <a:solidFill>
              <a:schemeClr val="tx1"/>
            </a:solidFill>
          </a:endParaRPr>
        </a:p>
      </dgm:t>
    </dgm:pt>
    <dgm:pt modelId="{D1B05DEA-DFE0-4560-B75F-1C2BCB67A7C6}" type="parTrans" cxnId="{B2BEE9D2-644C-400C-8E33-2C4491C5B104}">
      <dgm:prSet/>
      <dgm:spPr/>
      <dgm:t>
        <a:bodyPr/>
        <a:lstStyle/>
        <a:p>
          <a:endParaRPr lang="en-US"/>
        </a:p>
      </dgm:t>
    </dgm:pt>
    <dgm:pt modelId="{A6301E27-5ACC-4907-A7C8-B41877235C87}" type="sibTrans" cxnId="{B2BEE9D2-644C-400C-8E33-2C4491C5B104}">
      <dgm:prSet/>
      <dgm:spPr/>
      <dgm:t>
        <a:bodyPr/>
        <a:lstStyle/>
        <a:p>
          <a:endParaRPr lang="en-US"/>
        </a:p>
      </dgm:t>
    </dgm:pt>
    <dgm:pt modelId="{28C188E4-A3B1-47AF-802E-B2DED21921BA}">
      <dgm:prSet custT="1"/>
      <dgm:spPr/>
      <dgm:t>
        <a:bodyPr/>
        <a:lstStyle/>
        <a:p>
          <a:pPr>
            <a:lnSpc>
              <a:spcPct val="100000"/>
            </a:lnSpc>
          </a:pPr>
          <a:r>
            <a:rPr lang="en-US" sz="1100" b="0" dirty="0">
              <a:solidFill>
                <a:schemeClr val="tx1"/>
              </a:solidFill>
              <a:latin typeface="Arial" panose="020B0604020202020204" pitchFamily="34" charset="0"/>
              <a:cs typeface="Arial" panose="020B0604020202020204" pitchFamily="34" charset="0"/>
            </a:rPr>
            <a:t>What are the top 10 Highest Annual Salaries with Job Titles?</a:t>
          </a:r>
          <a:endParaRPr lang="en-US" sz="1100" b="0" dirty="0">
            <a:solidFill>
              <a:schemeClr val="tx1"/>
            </a:solidFill>
          </a:endParaRPr>
        </a:p>
      </dgm:t>
    </dgm:pt>
    <dgm:pt modelId="{C89C556F-BA69-4B68-9F7C-1121B26764B0}" type="parTrans" cxnId="{B807BF75-BC86-4A84-AB83-7B8BC68E737C}">
      <dgm:prSet/>
      <dgm:spPr/>
      <dgm:t>
        <a:bodyPr/>
        <a:lstStyle/>
        <a:p>
          <a:endParaRPr lang="en-US"/>
        </a:p>
      </dgm:t>
    </dgm:pt>
    <dgm:pt modelId="{7BEFF1EA-4DB5-4BD3-A89B-DF0184626A1A}" type="sibTrans" cxnId="{B807BF75-BC86-4A84-AB83-7B8BC68E737C}">
      <dgm:prSet/>
      <dgm:spPr/>
      <dgm:t>
        <a:bodyPr/>
        <a:lstStyle/>
        <a:p>
          <a:endParaRPr lang="en-US"/>
        </a:p>
      </dgm:t>
    </dgm:pt>
    <dgm:pt modelId="{E754A2A0-41CE-428B-9DDC-DCD1FD12D16A}">
      <dgm:prSet custT="1"/>
      <dgm:spPr/>
      <dgm:t>
        <a:bodyPr/>
        <a:lstStyle/>
        <a:p>
          <a:pPr>
            <a:lnSpc>
              <a:spcPct val="100000"/>
            </a:lnSpc>
            <a:defRPr b="1"/>
          </a:pPr>
          <a:r>
            <a:rPr lang="en-US" sz="1200" b="0" dirty="0">
              <a:solidFill>
                <a:schemeClr val="tx1"/>
              </a:solidFill>
              <a:latin typeface="Arial" panose="020B0604020202020204" pitchFamily="34" charset="0"/>
              <a:cs typeface="Arial" panose="020B0604020202020204" pitchFamily="34" charset="0"/>
            </a:rPr>
            <a:t>Examine a myriad of factors and their complex interconnections with the aim of predicting salary outcomes</a:t>
          </a:r>
          <a:endParaRPr lang="en-US" sz="1200" b="0" dirty="0">
            <a:solidFill>
              <a:schemeClr val="tx1"/>
            </a:solidFill>
          </a:endParaRPr>
        </a:p>
      </dgm:t>
    </dgm:pt>
    <dgm:pt modelId="{02D8D4EF-9694-45C7-AF26-E20371B3C352}" type="sibTrans" cxnId="{507A74C7-FEAF-4A4C-9250-0613CBC2F127}">
      <dgm:prSet/>
      <dgm:spPr/>
      <dgm:t>
        <a:bodyPr/>
        <a:lstStyle/>
        <a:p>
          <a:endParaRPr lang="en-US"/>
        </a:p>
      </dgm:t>
    </dgm:pt>
    <dgm:pt modelId="{BE164097-A5AA-4EA1-9E64-D7FCD4DD2A4E}" type="parTrans" cxnId="{507A74C7-FEAF-4A4C-9250-0613CBC2F127}">
      <dgm:prSet/>
      <dgm:spPr/>
      <dgm:t>
        <a:bodyPr/>
        <a:lstStyle/>
        <a:p>
          <a:endParaRPr lang="en-US"/>
        </a:p>
      </dgm:t>
    </dgm:pt>
    <dgm:pt modelId="{1C1B28B7-2609-4BAA-AAAB-5801EDFD334C}">
      <dgm:prSet custT="1"/>
      <dgm:spPr/>
      <dgm:t>
        <a:bodyPr/>
        <a:lstStyle/>
        <a:p>
          <a:pPr>
            <a:lnSpc>
              <a:spcPct val="100000"/>
            </a:lnSpc>
            <a:defRPr b="1"/>
          </a:pPr>
          <a:r>
            <a:rPr lang="en-US" sz="1100" b="0" dirty="0">
              <a:solidFill>
                <a:schemeClr val="tx1"/>
              </a:solidFill>
              <a:latin typeface="Arial" panose="020B0604020202020204" pitchFamily="34" charset="0"/>
              <a:cs typeface="Arial" panose="020B0604020202020204" pitchFamily="34" charset="0"/>
            </a:rPr>
            <a:t>Use machine learning and dataset that contains information on data science job salaries to features factors.</a:t>
          </a:r>
          <a:endParaRPr lang="en-US" sz="1100" b="0" dirty="0">
            <a:solidFill>
              <a:schemeClr val="tx1"/>
            </a:solidFill>
          </a:endParaRPr>
        </a:p>
      </dgm:t>
    </dgm:pt>
    <dgm:pt modelId="{A432C086-9156-4D32-A06E-6E237CC66D92}" type="sibTrans" cxnId="{05037335-2E5B-48BE-86A9-5372B1A16299}">
      <dgm:prSet/>
      <dgm:spPr/>
      <dgm:t>
        <a:bodyPr/>
        <a:lstStyle/>
        <a:p>
          <a:endParaRPr lang="en-US"/>
        </a:p>
      </dgm:t>
    </dgm:pt>
    <dgm:pt modelId="{2BF5F791-D223-44A4-B231-6C3F4B786D08}" type="parTrans" cxnId="{05037335-2E5B-48BE-86A9-5372B1A16299}">
      <dgm:prSet/>
      <dgm:spPr/>
      <dgm:t>
        <a:bodyPr/>
        <a:lstStyle/>
        <a:p>
          <a:endParaRPr lang="en-US"/>
        </a:p>
      </dgm:t>
    </dgm:pt>
    <dgm:pt modelId="{FB066DCA-88A6-4CBB-9AB1-6C796811CDFF}">
      <dgm:prSet custT="1"/>
      <dgm:spPr/>
      <dgm:t>
        <a:bodyPr/>
        <a:lstStyle/>
        <a:p>
          <a:pPr>
            <a:lnSpc>
              <a:spcPct val="100000"/>
            </a:lnSpc>
          </a:pPr>
          <a:endParaRPr lang="en-US" sz="1100" b="0" dirty="0">
            <a:solidFill>
              <a:schemeClr val="tx1"/>
            </a:solidFill>
            <a:latin typeface="Arial" panose="020B0604020202020204" pitchFamily="34" charset="0"/>
            <a:cs typeface="Arial" panose="020B0604020202020204" pitchFamily="34" charset="0"/>
          </a:endParaRPr>
        </a:p>
      </dgm:t>
    </dgm:pt>
    <dgm:pt modelId="{35C03399-9ADC-4B90-B500-88E4C88FD80A}" type="parTrans" cxnId="{5BB6CB8D-77E1-437C-843B-3D5455B0741D}">
      <dgm:prSet/>
      <dgm:spPr/>
      <dgm:t>
        <a:bodyPr/>
        <a:lstStyle/>
        <a:p>
          <a:endParaRPr lang="en-US"/>
        </a:p>
      </dgm:t>
    </dgm:pt>
    <dgm:pt modelId="{EA297F8C-AF9D-4E79-86A2-6B7E9F2C6EB5}" type="sibTrans" cxnId="{5BB6CB8D-77E1-437C-843B-3D5455B0741D}">
      <dgm:prSet/>
      <dgm:spPr/>
      <dgm:t>
        <a:bodyPr/>
        <a:lstStyle/>
        <a:p>
          <a:endParaRPr lang="en-US"/>
        </a:p>
      </dgm:t>
    </dgm:pt>
    <dgm:pt modelId="{2AFBF29D-199F-4F5E-A9F4-F90D51F922AA}">
      <dgm:prSet custT="1"/>
      <dgm:spPr/>
      <dgm:t>
        <a:bodyPr/>
        <a:lstStyle/>
        <a:p>
          <a:pPr>
            <a:lnSpc>
              <a:spcPct val="100000"/>
            </a:lnSpc>
          </a:pPr>
          <a:r>
            <a:rPr lang="en-US" sz="1100" b="0" dirty="0">
              <a:solidFill>
                <a:schemeClr val="tx1"/>
              </a:solidFill>
              <a:latin typeface="Arial" panose="020B0604020202020204" pitchFamily="34" charset="0"/>
              <a:cs typeface="Arial" panose="020B0604020202020204" pitchFamily="34" charset="0"/>
            </a:rPr>
            <a:t>Do paid salaries related to experience level?</a:t>
          </a:r>
        </a:p>
      </dgm:t>
    </dgm:pt>
    <dgm:pt modelId="{7D647C55-511B-4721-80FF-3C90FDB17E72}" type="parTrans" cxnId="{D36EC016-4387-491F-A72E-6ED59E753456}">
      <dgm:prSet/>
      <dgm:spPr/>
      <dgm:t>
        <a:bodyPr/>
        <a:lstStyle/>
        <a:p>
          <a:endParaRPr lang="en-US"/>
        </a:p>
      </dgm:t>
    </dgm:pt>
    <dgm:pt modelId="{3062DAA4-D37D-4C4F-9332-902064ADC554}" type="sibTrans" cxnId="{D36EC016-4387-491F-A72E-6ED59E753456}">
      <dgm:prSet/>
      <dgm:spPr/>
      <dgm:t>
        <a:bodyPr/>
        <a:lstStyle/>
        <a:p>
          <a:endParaRPr lang="en-US"/>
        </a:p>
      </dgm:t>
    </dgm:pt>
    <dgm:pt modelId="{8FBF9852-AE7F-4EB9-B6CF-02780CA33F49}">
      <dgm:prSet custT="1"/>
      <dgm:spPr/>
      <dgm:t>
        <a:bodyPr/>
        <a:lstStyle/>
        <a:p>
          <a:pPr>
            <a:lnSpc>
              <a:spcPct val="100000"/>
            </a:lnSpc>
          </a:pPr>
          <a:endParaRPr lang="en-US" sz="1100" b="0" dirty="0">
            <a:solidFill>
              <a:schemeClr val="tx1"/>
            </a:solidFill>
            <a:latin typeface="Arial" panose="020B0604020202020204" pitchFamily="34" charset="0"/>
            <a:cs typeface="Arial" panose="020B0604020202020204" pitchFamily="34" charset="0"/>
          </a:endParaRPr>
        </a:p>
      </dgm:t>
    </dgm:pt>
    <dgm:pt modelId="{14F5C858-D033-4F35-84FA-65F44260A908}" type="parTrans" cxnId="{1180EC4D-E9FC-4D42-AF10-1DAB2E939DAF}">
      <dgm:prSet/>
      <dgm:spPr/>
      <dgm:t>
        <a:bodyPr/>
        <a:lstStyle/>
        <a:p>
          <a:endParaRPr lang="en-US"/>
        </a:p>
      </dgm:t>
    </dgm:pt>
    <dgm:pt modelId="{CF4A0D43-0AE5-4219-8380-9D68D540C7F9}" type="sibTrans" cxnId="{1180EC4D-E9FC-4D42-AF10-1DAB2E939DAF}">
      <dgm:prSet/>
      <dgm:spPr/>
      <dgm:t>
        <a:bodyPr/>
        <a:lstStyle/>
        <a:p>
          <a:endParaRPr lang="en-US"/>
        </a:p>
      </dgm:t>
    </dgm:pt>
    <dgm:pt modelId="{99C445B9-E82B-459D-85AC-D0C3AA91151C}">
      <dgm:prSet custT="1"/>
      <dgm:spPr/>
      <dgm:t>
        <a:bodyPr/>
        <a:lstStyle/>
        <a:p>
          <a:pPr>
            <a:lnSpc>
              <a:spcPct val="100000"/>
            </a:lnSpc>
          </a:pPr>
          <a:r>
            <a:rPr lang="en-US" sz="1100" b="0" dirty="0">
              <a:solidFill>
                <a:schemeClr val="tx1"/>
              </a:solidFill>
              <a:latin typeface="Arial" panose="020B0604020202020204" pitchFamily="34" charset="0"/>
              <a:cs typeface="Arial" panose="020B0604020202020204" pitchFamily="34" charset="0"/>
            </a:rPr>
            <a:t>The correlation of average salary to job type? </a:t>
          </a:r>
        </a:p>
      </dgm:t>
    </dgm:pt>
    <dgm:pt modelId="{5A2D0BC1-2C8D-4B14-986F-B50BFD1CBE5E}" type="parTrans" cxnId="{14C1E21B-4C99-40AE-A317-EFC40ADCB931}">
      <dgm:prSet/>
      <dgm:spPr/>
      <dgm:t>
        <a:bodyPr/>
        <a:lstStyle/>
        <a:p>
          <a:endParaRPr lang="en-US"/>
        </a:p>
      </dgm:t>
    </dgm:pt>
    <dgm:pt modelId="{6D709D5D-3E72-4647-99FD-BB9B42982CBD}" type="sibTrans" cxnId="{14C1E21B-4C99-40AE-A317-EFC40ADCB931}">
      <dgm:prSet/>
      <dgm:spPr/>
      <dgm:t>
        <a:bodyPr/>
        <a:lstStyle/>
        <a:p>
          <a:endParaRPr lang="en-US"/>
        </a:p>
      </dgm:t>
    </dgm:pt>
    <dgm:pt modelId="{071926C8-9E08-4BE0-A1E4-133B16FF713E}" type="pres">
      <dgm:prSet presAssocID="{E817CCF5-DA3F-4E5F-BE7C-D8111B2BFEBA}" presName="root" presStyleCnt="0">
        <dgm:presLayoutVars>
          <dgm:dir/>
          <dgm:resizeHandles val="exact"/>
        </dgm:presLayoutVars>
      </dgm:prSet>
      <dgm:spPr/>
    </dgm:pt>
    <dgm:pt modelId="{1DA6F9F3-4A7F-42F9-8B77-7BD552F03105}" type="pres">
      <dgm:prSet presAssocID="{E754A2A0-41CE-428B-9DDC-DCD1FD12D16A}" presName="compNode" presStyleCnt="0"/>
      <dgm:spPr/>
    </dgm:pt>
    <dgm:pt modelId="{AF72813A-2810-4A52-BE92-611D54918694}" type="pres">
      <dgm:prSet presAssocID="{E754A2A0-41CE-428B-9DDC-DCD1FD12D16A}"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Bullseye"/>
        </a:ext>
      </dgm:extLst>
    </dgm:pt>
    <dgm:pt modelId="{0FF9AC2C-F836-43CA-8259-A20F609F4C83}" type="pres">
      <dgm:prSet presAssocID="{E754A2A0-41CE-428B-9DDC-DCD1FD12D16A}" presName="iconSpace" presStyleCnt="0"/>
      <dgm:spPr/>
    </dgm:pt>
    <dgm:pt modelId="{DF27DA54-DCB6-45F4-890E-F7DCC5A4BE12}" type="pres">
      <dgm:prSet presAssocID="{E754A2A0-41CE-428B-9DDC-DCD1FD12D16A}" presName="parTx" presStyleLbl="revTx" presStyleIdx="0" presStyleCnt="6" custLinFactNeighborX="-157" custLinFactNeighborY="54984">
        <dgm:presLayoutVars>
          <dgm:chMax val="0"/>
          <dgm:chPref val="0"/>
        </dgm:presLayoutVars>
      </dgm:prSet>
      <dgm:spPr/>
    </dgm:pt>
    <dgm:pt modelId="{E3A03C26-8C60-4D73-A4C2-0678A1DD3B31}" type="pres">
      <dgm:prSet presAssocID="{E754A2A0-41CE-428B-9DDC-DCD1FD12D16A}" presName="txSpace" presStyleCnt="0"/>
      <dgm:spPr/>
    </dgm:pt>
    <dgm:pt modelId="{DD091D0A-5A25-4241-91F3-18D32B0BDD4F}" type="pres">
      <dgm:prSet presAssocID="{E754A2A0-41CE-428B-9DDC-DCD1FD12D16A}" presName="desTx" presStyleLbl="revTx" presStyleIdx="1" presStyleCnt="6">
        <dgm:presLayoutVars/>
      </dgm:prSet>
      <dgm:spPr/>
    </dgm:pt>
    <dgm:pt modelId="{2564C0D4-4875-421D-81DB-70BF6751BBA7}" type="pres">
      <dgm:prSet presAssocID="{02D8D4EF-9694-45C7-AF26-E20371B3C352}" presName="sibTrans" presStyleCnt="0"/>
      <dgm:spPr/>
    </dgm:pt>
    <dgm:pt modelId="{3076B9F9-EC92-4653-AC03-C71FD5E9A400}" type="pres">
      <dgm:prSet presAssocID="{DCCE571A-4D30-4294-ABAF-6885F619D2D9}" presName="compNode" presStyleCnt="0"/>
      <dgm:spPr/>
    </dgm:pt>
    <dgm:pt modelId="{210823F6-AC1A-46E3-9D99-A319DF497539}" type="pres">
      <dgm:prSet presAssocID="{DCCE571A-4D30-4294-ABAF-6885F619D2D9}"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Bar chart"/>
        </a:ext>
      </dgm:extLst>
    </dgm:pt>
    <dgm:pt modelId="{2F262968-0DF4-4BB1-BD25-0ED2829FA45D}" type="pres">
      <dgm:prSet presAssocID="{DCCE571A-4D30-4294-ABAF-6885F619D2D9}" presName="iconSpace" presStyleCnt="0"/>
      <dgm:spPr/>
    </dgm:pt>
    <dgm:pt modelId="{3C1752BD-6530-4141-80E9-9A0923780DCB}" type="pres">
      <dgm:prSet presAssocID="{DCCE571A-4D30-4294-ABAF-6885F619D2D9}" presName="parTx" presStyleLbl="revTx" presStyleIdx="2" presStyleCnt="6">
        <dgm:presLayoutVars>
          <dgm:chMax val="0"/>
          <dgm:chPref val="0"/>
        </dgm:presLayoutVars>
      </dgm:prSet>
      <dgm:spPr/>
    </dgm:pt>
    <dgm:pt modelId="{C393D316-1AB7-4A24-B8A5-3485F2713F88}" type="pres">
      <dgm:prSet presAssocID="{DCCE571A-4D30-4294-ABAF-6885F619D2D9}" presName="txSpace" presStyleCnt="0"/>
      <dgm:spPr/>
    </dgm:pt>
    <dgm:pt modelId="{7CD40649-A74C-4AD8-B9D0-2573A1955C91}" type="pres">
      <dgm:prSet presAssocID="{DCCE571A-4D30-4294-ABAF-6885F619D2D9}" presName="desTx" presStyleLbl="revTx" presStyleIdx="3" presStyleCnt="6" custLinFactNeighborX="-1659" custLinFactNeighborY="-45285">
        <dgm:presLayoutVars/>
      </dgm:prSet>
      <dgm:spPr/>
    </dgm:pt>
    <dgm:pt modelId="{9A7327AD-D2A8-4CB1-B3E0-7543B1D84369}" type="pres">
      <dgm:prSet presAssocID="{2C1DF6EC-6090-4926-A556-3D2417B7F2AA}" presName="sibTrans" presStyleCnt="0"/>
      <dgm:spPr/>
    </dgm:pt>
    <dgm:pt modelId="{13BCBAD6-8F08-4029-90C7-8E8A0D0733DD}" type="pres">
      <dgm:prSet presAssocID="{1C1B28B7-2609-4BAA-AAAB-5801EDFD334C}" presName="compNode" presStyleCnt="0"/>
      <dgm:spPr/>
    </dgm:pt>
    <dgm:pt modelId="{B0A3ABD2-C471-4A21-8AEF-3843C86919E1}" type="pres">
      <dgm:prSet presAssocID="{1C1B28B7-2609-4BAA-AAAB-5801EDFD334C}"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heckmark"/>
        </a:ext>
      </dgm:extLst>
    </dgm:pt>
    <dgm:pt modelId="{C05B68FE-639F-4FA9-A205-D74CFD77C39F}" type="pres">
      <dgm:prSet presAssocID="{1C1B28B7-2609-4BAA-AAAB-5801EDFD334C}" presName="iconSpace" presStyleCnt="0"/>
      <dgm:spPr/>
    </dgm:pt>
    <dgm:pt modelId="{C4D97C04-1692-4931-9A64-809D862C1739}" type="pres">
      <dgm:prSet presAssocID="{1C1B28B7-2609-4BAA-AAAB-5801EDFD334C}" presName="parTx" presStyleLbl="revTx" presStyleIdx="4" presStyleCnt="6">
        <dgm:presLayoutVars>
          <dgm:chMax val="0"/>
          <dgm:chPref val="0"/>
        </dgm:presLayoutVars>
      </dgm:prSet>
      <dgm:spPr/>
    </dgm:pt>
    <dgm:pt modelId="{62A868A2-37A4-4832-B3F5-E1EA98BA3648}" type="pres">
      <dgm:prSet presAssocID="{1C1B28B7-2609-4BAA-AAAB-5801EDFD334C}" presName="txSpace" presStyleCnt="0"/>
      <dgm:spPr/>
    </dgm:pt>
    <dgm:pt modelId="{6418EBED-F111-425B-8EE2-06B8B2297A68}" type="pres">
      <dgm:prSet presAssocID="{1C1B28B7-2609-4BAA-AAAB-5801EDFD334C}" presName="desTx" presStyleLbl="revTx" presStyleIdx="5" presStyleCnt="6" custLinFactX="-16135" custLinFactNeighborX="-100000" custLinFactNeighborY="-9152">
        <dgm:presLayoutVars/>
      </dgm:prSet>
      <dgm:spPr/>
    </dgm:pt>
  </dgm:ptLst>
  <dgm:cxnLst>
    <dgm:cxn modelId="{FA430607-27FB-44F7-8B27-7F2A2BAFE3CE}" type="presOf" srcId="{FB066DCA-88A6-4CBB-9AB1-6C796811CDFF}" destId="{6418EBED-F111-425B-8EE2-06B8B2297A68}" srcOrd="0" destOrd="1" presId="urn:microsoft.com/office/officeart/2018/5/layout/CenteredIconLabelDescriptionList"/>
    <dgm:cxn modelId="{079E1015-BF7E-499A-99C0-BA5607789253}" type="presOf" srcId="{E754A2A0-41CE-428B-9DDC-DCD1FD12D16A}" destId="{DF27DA54-DCB6-45F4-890E-F7DCC5A4BE12}" srcOrd="0" destOrd="0" presId="urn:microsoft.com/office/officeart/2018/5/layout/CenteredIconLabelDescriptionList"/>
    <dgm:cxn modelId="{D36EC016-4387-491F-A72E-6ED59E753456}" srcId="{1C1B28B7-2609-4BAA-AAAB-5801EDFD334C}" destId="{2AFBF29D-199F-4F5E-A9F4-F90D51F922AA}" srcOrd="2" destOrd="0" parTransId="{7D647C55-511B-4721-80FF-3C90FDB17E72}" sibTransId="{3062DAA4-D37D-4C4F-9332-902064ADC554}"/>
    <dgm:cxn modelId="{14C1E21B-4C99-40AE-A317-EFC40ADCB931}" srcId="{1C1B28B7-2609-4BAA-AAAB-5801EDFD334C}" destId="{99C445B9-E82B-459D-85AC-D0C3AA91151C}" srcOrd="4" destOrd="0" parTransId="{5A2D0BC1-2C8D-4B14-986F-B50BFD1CBE5E}" sibTransId="{6D709D5D-3E72-4647-99FD-BB9B42982CBD}"/>
    <dgm:cxn modelId="{05037335-2E5B-48BE-86A9-5372B1A16299}" srcId="{E817CCF5-DA3F-4E5F-BE7C-D8111B2BFEBA}" destId="{1C1B28B7-2609-4BAA-AAAB-5801EDFD334C}" srcOrd="2" destOrd="0" parTransId="{2BF5F791-D223-44A4-B231-6C3F4B786D08}" sibTransId="{A432C086-9156-4D32-A06E-6E237CC66D92}"/>
    <dgm:cxn modelId="{1CCE1B3A-0A40-44CD-A839-C37BCA6E0D94}" type="presOf" srcId="{B4C55E9F-B5C0-4AD1-919B-D2D83AC9CD40}" destId="{7CD40649-A74C-4AD8-B9D0-2573A1955C91}" srcOrd="0" destOrd="0" presId="urn:microsoft.com/office/officeart/2018/5/layout/CenteredIconLabelDescriptionList"/>
    <dgm:cxn modelId="{DA9D9240-CBDE-484D-852C-ABD0A4C1B302}" type="presOf" srcId="{99C445B9-E82B-459D-85AC-D0C3AA91151C}" destId="{6418EBED-F111-425B-8EE2-06B8B2297A68}" srcOrd="0" destOrd="4" presId="urn:microsoft.com/office/officeart/2018/5/layout/CenteredIconLabelDescriptionList"/>
    <dgm:cxn modelId="{C5FF5745-4781-44B9-BC29-74DCE41C1172}" type="presOf" srcId="{DCCE571A-4D30-4294-ABAF-6885F619D2D9}" destId="{3C1752BD-6530-4141-80E9-9A0923780DCB}" srcOrd="0" destOrd="0" presId="urn:microsoft.com/office/officeart/2018/5/layout/CenteredIconLabelDescriptionList"/>
    <dgm:cxn modelId="{6F7E1B4A-66A4-466F-97C5-ED0892509BF2}" type="presOf" srcId="{28C188E4-A3B1-47AF-802E-B2DED21921BA}" destId="{6418EBED-F111-425B-8EE2-06B8B2297A68}" srcOrd="0" destOrd="0" presId="urn:microsoft.com/office/officeart/2018/5/layout/CenteredIconLabelDescriptionList"/>
    <dgm:cxn modelId="{1180EC4D-E9FC-4D42-AF10-1DAB2E939DAF}" srcId="{1C1B28B7-2609-4BAA-AAAB-5801EDFD334C}" destId="{8FBF9852-AE7F-4EB9-B6CF-02780CA33F49}" srcOrd="3" destOrd="0" parTransId="{14F5C858-D033-4F35-84FA-65F44260A908}" sibTransId="{CF4A0D43-0AE5-4219-8380-9D68D540C7F9}"/>
    <dgm:cxn modelId="{C1516874-425C-4588-B847-64DDC986C3E7}" type="presOf" srcId="{2AFBF29D-199F-4F5E-A9F4-F90D51F922AA}" destId="{6418EBED-F111-425B-8EE2-06B8B2297A68}" srcOrd="0" destOrd="2" presId="urn:microsoft.com/office/officeart/2018/5/layout/CenteredIconLabelDescriptionList"/>
    <dgm:cxn modelId="{B807BF75-BC86-4A84-AB83-7B8BC68E737C}" srcId="{1C1B28B7-2609-4BAA-AAAB-5801EDFD334C}" destId="{28C188E4-A3B1-47AF-802E-B2DED21921BA}" srcOrd="0" destOrd="0" parTransId="{C89C556F-BA69-4B68-9F7C-1121B26764B0}" sibTransId="{7BEFF1EA-4DB5-4BD3-A89B-DF0184626A1A}"/>
    <dgm:cxn modelId="{5BB6CB8D-77E1-437C-843B-3D5455B0741D}" srcId="{1C1B28B7-2609-4BAA-AAAB-5801EDFD334C}" destId="{FB066DCA-88A6-4CBB-9AB1-6C796811CDFF}" srcOrd="1" destOrd="0" parTransId="{35C03399-9ADC-4B90-B500-88E4C88FD80A}" sibTransId="{EA297F8C-AF9D-4E79-86A2-6B7E9F2C6EB5}"/>
    <dgm:cxn modelId="{A92704A8-8CCA-41DE-8527-BE5054D6CA1E}" type="presOf" srcId="{8FBF9852-AE7F-4EB9-B6CF-02780CA33F49}" destId="{6418EBED-F111-425B-8EE2-06B8B2297A68}" srcOrd="0" destOrd="3" presId="urn:microsoft.com/office/officeart/2018/5/layout/CenteredIconLabelDescriptionList"/>
    <dgm:cxn modelId="{4D6131AC-1805-4438-A39D-4F587C933D11}" type="presOf" srcId="{E817CCF5-DA3F-4E5F-BE7C-D8111B2BFEBA}" destId="{071926C8-9E08-4BE0-A1E4-133B16FF713E}" srcOrd="0" destOrd="0" presId="urn:microsoft.com/office/officeart/2018/5/layout/CenteredIconLabelDescriptionList"/>
    <dgm:cxn modelId="{7A243DB8-C0B8-4718-B558-CE939B8FF03E}" srcId="{E754A2A0-41CE-428B-9DDC-DCD1FD12D16A}" destId="{C2F66EED-74C3-4F36-A1D4-8AFCBB009938}" srcOrd="0" destOrd="0" parTransId="{5CF5C62A-BD1A-4922-92B6-33ECA44C1F76}" sibTransId="{F9BAA161-AAEC-4A41-B4D9-A27EAD80526E}"/>
    <dgm:cxn modelId="{507A74C7-FEAF-4A4C-9250-0613CBC2F127}" srcId="{E817CCF5-DA3F-4E5F-BE7C-D8111B2BFEBA}" destId="{E754A2A0-41CE-428B-9DDC-DCD1FD12D16A}" srcOrd="0" destOrd="0" parTransId="{BE164097-A5AA-4EA1-9E64-D7FCD4DD2A4E}" sibTransId="{02D8D4EF-9694-45C7-AF26-E20371B3C352}"/>
    <dgm:cxn modelId="{B51342D1-507F-4538-B2E7-CC8612277523}" type="presOf" srcId="{1C1B28B7-2609-4BAA-AAAB-5801EDFD334C}" destId="{C4D97C04-1692-4931-9A64-809D862C1739}" srcOrd="0" destOrd="0" presId="urn:microsoft.com/office/officeart/2018/5/layout/CenteredIconLabelDescriptionList"/>
    <dgm:cxn modelId="{B2BEE9D2-644C-400C-8E33-2C4491C5B104}" srcId="{DCCE571A-4D30-4294-ABAF-6885F619D2D9}" destId="{B4C55E9F-B5C0-4AD1-919B-D2D83AC9CD40}" srcOrd="0" destOrd="0" parTransId="{D1B05DEA-DFE0-4560-B75F-1C2BCB67A7C6}" sibTransId="{A6301E27-5ACC-4907-A7C8-B41877235C87}"/>
    <dgm:cxn modelId="{E70347E4-4461-4B80-8927-4CA0AEBFAAF8}" srcId="{E817CCF5-DA3F-4E5F-BE7C-D8111B2BFEBA}" destId="{DCCE571A-4D30-4294-ABAF-6885F619D2D9}" srcOrd="1" destOrd="0" parTransId="{3AD83C96-5A95-4337-BF2D-97454AF7F108}" sibTransId="{2C1DF6EC-6090-4926-A556-3D2417B7F2AA}"/>
    <dgm:cxn modelId="{55A931F7-B2A3-4173-A574-A80CB726BAE2}" type="presOf" srcId="{C2F66EED-74C3-4F36-A1D4-8AFCBB009938}" destId="{DD091D0A-5A25-4241-91F3-18D32B0BDD4F}" srcOrd="0" destOrd="0" presId="urn:microsoft.com/office/officeart/2018/5/layout/CenteredIconLabelDescriptionList"/>
    <dgm:cxn modelId="{87DD2528-CB43-4F2F-AD70-34B2C76F4974}" type="presParOf" srcId="{071926C8-9E08-4BE0-A1E4-133B16FF713E}" destId="{1DA6F9F3-4A7F-42F9-8B77-7BD552F03105}" srcOrd="0" destOrd="0" presId="urn:microsoft.com/office/officeart/2018/5/layout/CenteredIconLabelDescriptionList"/>
    <dgm:cxn modelId="{C7D85599-D34F-41B3-ACEB-0C058EB1F61E}" type="presParOf" srcId="{1DA6F9F3-4A7F-42F9-8B77-7BD552F03105}" destId="{AF72813A-2810-4A52-BE92-611D54918694}" srcOrd="0" destOrd="0" presId="urn:microsoft.com/office/officeart/2018/5/layout/CenteredIconLabelDescriptionList"/>
    <dgm:cxn modelId="{C48669E0-1E6E-4350-9DF8-08B6FB55FE83}" type="presParOf" srcId="{1DA6F9F3-4A7F-42F9-8B77-7BD552F03105}" destId="{0FF9AC2C-F836-43CA-8259-A20F609F4C83}" srcOrd="1" destOrd="0" presId="urn:microsoft.com/office/officeart/2018/5/layout/CenteredIconLabelDescriptionList"/>
    <dgm:cxn modelId="{99FB1C93-FBB0-428C-B3D1-D2EC3308D436}" type="presParOf" srcId="{1DA6F9F3-4A7F-42F9-8B77-7BD552F03105}" destId="{DF27DA54-DCB6-45F4-890E-F7DCC5A4BE12}" srcOrd="2" destOrd="0" presId="urn:microsoft.com/office/officeart/2018/5/layout/CenteredIconLabelDescriptionList"/>
    <dgm:cxn modelId="{D2C113FF-430C-42FA-B64E-13ACE978DEE7}" type="presParOf" srcId="{1DA6F9F3-4A7F-42F9-8B77-7BD552F03105}" destId="{E3A03C26-8C60-4D73-A4C2-0678A1DD3B31}" srcOrd="3" destOrd="0" presId="urn:microsoft.com/office/officeart/2018/5/layout/CenteredIconLabelDescriptionList"/>
    <dgm:cxn modelId="{C10D59DD-0D52-4682-AC9F-5873A75B6FEF}" type="presParOf" srcId="{1DA6F9F3-4A7F-42F9-8B77-7BD552F03105}" destId="{DD091D0A-5A25-4241-91F3-18D32B0BDD4F}" srcOrd="4" destOrd="0" presId="urn:microsoft.com/office/officeart/2018/5/layout/CenteredIconLabelDescriptionList"/>
    <dgm:cxn modelId="{0510082E-5DF2-42DD-AE6C-D1E60730D4E3}" type="presParOf" srcId="{071926C8-9E08-4BE0-A1E4-133B16FF713E}" destId="{2564C0D4-4875-421D-81DB-70BF6751BBA7}" srcOrd="1" destOrd="0" presId="urn:microsoft.com/office/officeart/2018/5/layout/CenteredIconLabelDescriptionList"/>
    <dgm:cxn modelId="{E144C32E-E72B-4991-B9EC-93820D68CFB5}" type="presParOf" srcId="{071926C8-9E08-4BE0-A1E4-133B16FF713E}" destId="{3076B9F9-EC92-4653-AC03-C71FD5E9A400}" srcOrd="2" destOrd="0" presId="urn:microsoft.com/office/officeart/2018/5/layout/CenteredIconLabelDescriptionList"/>
    <dgm:cxn modelId="{66AB50A5-3D6E-4CE8-9C00-3540BF3A682A}" type="presParOf" srcId="{3076B9F9-EC92-4653-AC03-C71FD5E9A400}" destId="{210823F6-AC1A-46E3-9D99-A319DF497539}" srcOrd="0" destOrd="0" presId="urn:microsoft.com/office/officeart/2018/5/layout/CenteredIconLabelDescriptionList"/>
    <dgm:cxn modelId="{BB0A9168-4CEF-4C37-AA4F-28A0F96C5AAE}" type="presParOf" srcId="{3076B9F9-EC92-4653-AC03-C71FD5E9A400}" destId="{2F262968-0DF4-4BB1-BD25-0ED2829FA45D}" srcOrd="1" destOrd="0" presId="urn:microsoft.com/office/officeart/2018/5/layout/CenteredIconLabelDescriptionList"/>
    <dgm:cxn modelId="{05D1054F-4CFA-4960-9C76-474461246A75}" type="presParOf" srcId="{3076B9F9-EC92-4653-AC03-C71FD5E9A400}" destId="{3C1752BD-6530-4141-80E9-9A0923780DCB}" srcOrd="2" destOrd="0" presId="urn:microsoft.com/office/officeart/2018/5/layout/CenteredIconLabelDescriptionList"/>
    <dgm:cxn modelId="{021DA957-19C0-48AF-82E6-5EF64E6E4350}" type="presParOf" srcId="{3076B9F9-EC92-4653-AC03-C71FD5E9A400}" destId="{C393D316-1AB7-4A24-B8A5-3485F2713F88}" srcOrd="3" destOrd="0" presId="urn:microsoft.com/office/officeart/2018/5/layout/CenteredIconLabelDescriptionList"/>
    <dgm:cxn modelId="{E4E1ED22-2207-49AD-89BF-A68B1DCF8B24}" type="presParOf" srcId="{3076B9F9-EC92-4653-AC03-C71FD5E9A400}" destId="{7CD40649-A74C-4AD8-B9D0-2573A1955C91}" srcOrd="4" destOrd="0" presId="urn:microsoft.com/office/officeart/2018/5/layout/CenteredIconLabelDescriptionList"/>
    <dgm:cxn modelId="{E12208AE-A278-4C0F-9A95-B2A9F1FA788C}" type="presParOf" srcId="{071926C8-9E08-4BE0-A1E4-133B16FF713E}" destId="{9A7327AD-D2A8-4CB1-B3E0-7543B1D84369}" srcOrd="3" destOrd="0" presId="urn:microsoft.com/office/officeart/2018/5/layout/CenteredIconLabelDescriptionList"/>
    <dgm:cxn modelId="{04AF0028-0607-4319-870D-38F76BAD13CF}" type="presParOf" srcId="{071926C8-9E08-4BE0-A1E4-133B16FF713E}" destId="{13BCBAD6-8F08-4029-90C7-8E8A0D0733DD}" srcOrd="4" destOrd="0" presId="urn:microsoft.com/office/officeart/2018/5/layout/CenteredIconLabelDescriptionList"/>
    <dgm:cxn modelId="{6A4CD51F-23AC-49BF-A6C9-263678EFDC1A}" type="presParOf" srcId="{13BCBAD6-8F08-4029-90C7-8E8A0D0733DD}" destId="{B0A3ABD2-C471-4A21-8AEF-3843C86919E1}" srcOrd="0" destOrd="0" presId="urn:microsoft.com/office/officeart/2018/5/layout/CenteredIconLabelDescriptionList"/>
    <dgm:cxn modelId="{09B630B3-6E33-4A75-A9D0-DB0F7EABE59A}" type="presParOf" srcId="{13BCBAD6-8F08-4029-90C7-8E8A0D0733DD}" destId="{C05B68FE-639F-4FA9-A205-D74CFD77C39F}" srcOrd="1" destOrd="0" presId="urn:microsoft.com/office/officeart/2018/5/layout/CenteredIconLabelDescriptionList"/>
    <dgm:cxn modelId="{54C79EE1-3818-4202-8586-5211607DA0B9}" type="presParOf" srcId="{13BCBAD6-8F08-4029-90C7-8E8A0D0733DD}" destId="{C4D97C04-1692-4931-9A64-809D862C1739}" srcOrd="2" destOrd="0" presId="urn:microsoft.com/office/officeart/2018/5/layout/CenteredIconLabelDescriptionList"/>
    <dgm:cxn modelId="{18E2766E-C663-4DEC-B900-6C8AE4D2800E}" type="presParOf" srcId="{13BCBAD6-8F08-4029-90C7-8E8A0D0733DD}" destId="{62A868A2-37A4-4832-B3F5-E1EA98BA3648}" srcOrd="3" destOrd="0" presId="urn:microsoft.com/office/officeart/2018/5/layout/CenteredIconLabelDescriptionList"/>
    <dgm:cxn modelId="{9E5F65AC-D550-43B1-ABB5-AF4466613C81}" type="presParOf" srcId="{13BCBAD6-8F08-4029-90C7-8E8A0D0733DD}" destId="{6418EBED-F111-425B-8EE2-06B8B2297A68}" srcOrd="4" destOrd="0" presId="urn:microsoft.com/office/officeart/2018/5/layout/CenteredIconLabelDescription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F72813A-2810-4A52-BE92-611D54918694}">
      <dsp:nvSpPr>
        <dsp:cNvPr id="0" name=""/>
        <dsp:cNvSpPr/>
      </dsp:nvSpPr>
      <dsp:spPr>
        <a:xfrm>
          <a:off x="1045735" y="694236"/>
          <a:ext cx="1123664" cy="112366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DF27DA54-DCB6-45F4-890E-F7DCC5A4BE12}">
      <dsp:nvSpPr>
        <dsp:cNvPr id="0" name=""/>
        <dsp:cNvSpPr/>
      </dsp:nvSpPr>
      <dsp:spPr>
        <a:xfrm>
          <a:off x="0" y="2247754"/>
          <a:ext cx="3210468" cy="541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533400">
            <a:lnSpc>
              <a:spcPct val="100000"/>
            </a:lnSpc>
            <a:spcBef>
              <a:spcPct val="0"/>
            </a:spcBef>
            <a:spcAft>
              <a:spcPct val="35000"/>
            </a:spcAft>
            <a:buNone/>
            <a:defRPr b="1"/>
          </a:pPr>
          <a:r>
            <a:rPr lang="en-US" sz="1200" b="0" kern="1200" dirty="0">
              <a:solidFill>
                <a:schemeClr val="tx1"/>
              </a:solidFill>
              <a:latin typeface="Arial" panose="020B0604020202020204" pitchFamily="34" charset="0"/>
              <a:cs typeface="Arial" panose="020B0604020202020204" pitchFamily="34" charset="0"/>
            </a:rPr>
            <a:t>Examine a myriad of factors and their complex interconnections with the aim of predicting salary outcomes</a:t>
          </a:r>
          <a:endParaRPr lang="en-US" sz="1200" b="0" kern="1200" dirty="0">
            <a:solidFill>
              <a:schemeClr val="tx1"/>
            </a:solidFill>
          </a:endParaRPr>
        </a:p>
      </dsp:txBody>
      <dsp:txXfrm>
        <a:off x="0" y="2247754"/>
        <a:ext cx="3210468" cy="541766"/>
      </dsp:txXfrm>
    </dsp:sp>
    <dsp:sp modelId="{DD091D0A-5A25-4241-91F3-18D32B0BDD4F}">
      <dsp:nvSpPr>
        <dsp:cNvPr id="0" name=""/>
        <dsp:cNvSpPr/>
      </dsp:nvSpPr>
      <dsp:spPr>
        <a:xfrm>
          <a:off x="2332" y="2553016"/>
          <a:ext cx="3210468" cy="1210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755650">
            <a:lnSpc>
              <a:spcPct val="100000"/>
            </a:lnSpc>
            <a:spcBef>
              <a:spcPct val="0"/>
            </a:spcBef>
            <a:spcAft>
              <a:spcPct val="35000"/>
            </a:spcAft>
            <a:buNone/>
          </a:pPr>
          <a:endParaRPr lang="en-US" sz="1700" kern="1200" dirty="0">
            <a:solidFill>
              <a:schemeClr val="tx1"/>
            </a:solidFill>
          </a:endParaRPr>
        </a:p>
      </dsp:txBody>
      <dsp:txXfrm>
        <a:off x="2332" y="2553016"/>
        <a:ext cx="3210468" cy="1210261"/>
      </dsp:txXfrm>
    </dsp:sp>
    <dsp:sp modelId="{210823F6-AC1A-46E3-9D99-A319DF497539}">
      <dsp:nvSpPr>
        <dsp:cNvPr id="0" name=""/>
        <dsp:cNvSpPr/>
      </dsp:nvSpPr>
      <dsp:spPr>
        <a:xfrm>
          <a:off x="4818035" y="694236"/>
          <a:ext cx="1123664" cy="112366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3C1752BD-6530-4141-80E9-9A0923780DCB}">
      <dsp:nvSpPr>
        <dsp:cNvPr id="0" name=""/>
        <dsp:cNvSpPr/>
      </dsp:nvSpPr>
      <dsp:spPr>
        <a:xfrm>
          <a:off x="3774633" y="1949869"/>
          <a:ext cx="3210468" cy="541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555750">
            <a:lnSpc>
              <a:spcPct val="100000"/>
            </a:lnSpc>
            <a:spcBef>
              <a:spcPct val="0"/>
            </a:spcBef>
            <a:spcAft>
              <a:spcPct val="35000"/>
            </a:spcAft>
            <a:buNone/>
            <a:defRPr b="1"/>
          </a:pPr>
          <a:endParaRPr lang="en-US" sz="3500" kern="1200" dirty="0"/>
        </a:p>
      </dsp:txBody>
      <dsp:txXfrm>
        <a:off x="3774633" y="1949869"/>
        <a:ext cx="3210468" cy="541766"/>
      </dsp:txXfrm>
    </dsp:sp>
    <dsp:sp modelId="{7CD40649-A74C-4AD8-B9D0-2573A1955C91}">
      <dsp:nvSpPr>
        <dsp:cNvPr id="0" name=""/>
        <dsp:cNvSpPr/>
      </dsp:nvSpPr>
      <dsp:spPr>
        <a:xfrm>
          <a:off x="3721371" y="2004949"/>
          <a:ext cx="3210468" cy="1210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kern="1200" dirty="0">
              <a:solidFill>
                <a:schemeClr val="tx1"/>
              </a:solidFill>
              <a:latin typeface="Arial" panose="020B0604020202020204" pitchFamily="34" charset="0"/>
              <a:cs typeface="Arial" panose="020B0604020202020204" pitchFamily="34" charset="0"/>
            </a:rPr>
            <a:t>Find the valuable insights into the current salary trajectories</a:t>
          </a:r>
          <a:endParaRPr lang="en-US" sz="1100" b="0" kern="1200" dirty="0">
            <a:solidFill>
              <a:schemeClr val="tx1"/>
            </a:solidFill>
          </a:endParaRPr>
        </a:p>
      </dsp:txBody>
      <dsp:txXfrm>
        <a:off x="3721371" y="2004949"/>
        <a:ext cx="3210468" cy="1210261"/>
      </dsp:txXfrm>
    </dsp:sp>
    <dsp:sp modelId="{B0A3ABD2-C471-4A21-8AEF-3843C86919E1}">
      <dsp:nvSpPr>
        <dsp:cNvPr id="0" name=""/>
        <dsp:cNvSpPr/>
      </dsp:nvSpPr>
      <dsp:spPr>
        <a:xfrm>
          <a:off x="8590336" y="694236"/>
          <a:ext cx="1123664" cy="112366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C4D97C04-1692-4931-9A64-809D862C1739}">
      <dsp:nvSpPr>
        <dsp:cNvPr id="0" name=""/>
        <dsp:cNvSpPr/>
      </dsp:nvSpPr>
      <dsp:spPr>
        <a:xfrm>
          <a:off x="7546934" y="1949869"/>
          <a:ext cx="3210468" cy="54176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defRPr b="1"/>
          </a:pPr>
          <a:r>
            <a:rPr lang="en-US" sz="1100" b="0" kern="1200" dirty="0">
              <a:solidFill>
                <a:schemeClr val="tx1"/>
              </a:solidFill>
              <a:latin typeface="Arial" panose="020B0604020202020204" pitchFamily="34" charset="0"/>
              <a:cs typeface="Arial" panose="020B0604020202020204" pitchFamily="34" charset="0"/>
            </a:rPr>
            <a:t>Use machine learning and dataset that contains information on data science job salaries to features factors.</a:t>
          </a:r>
          <a:endParaRPr lang="en-US" sz="1100" b="0" kern="1200" dirty="0">
            <a:solidFill>
              <a:schemeClr val="tx1"/>
            </a:solidFill>
          </a:endParaRPr>
        </a:p>
      </dsp:txBody>
      <dsp:txXfrm>
        <a:off x="7546934" y="1949869"/>
        <a:ext cx="3210468" cy="541766"/>
      </dsp:txXfrm>
    </dsp:sp>
    <dsp:sp modelId="{6418EBED-F111-425B-8EE2-06B8B2297A68}">
      <dsp:nvSpPr>
        <dsp:cNvPr id="0" name=""/>
        <dsp:cNvSpPr/>
      </dsp:nvSpPr>
      <dsp:spPr>
        <a:xfrm>
          <a:off x="3818456" y="2442253"/>
          <a:ext cx="3210468" cy="121026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488950">
            <a:lnSpc>
              <a:spcPct val="100000"/>
            </a:lnSpc>
            <a:spcBef>
              <a:spcPct val="0"/>
            </a:spcBef>
            <a:spcAft>
              <a:spcPct val="35000"/>
            </a:spcAft>
            <a:buNone/>
          </a:pPr>
          <a:r>
            <a:rPr lang="en-US" sz="1100" b="0" kern="1200" dirty="0">
              <a:solidFill>
                <a:schemeClr val="tx1"/>
              </a:solidFill>
              <a:latin typeface="Arial" panose="020B0604020202020204" pitchFamily="34" charset="0"/>
              <a:cs typeface="Arial" panose="020B0604020202020204" pitchFamily="34" charset="0"/>
            </a:rPr>
            <a:t>What are the top 10 Highest Annual Salaries with Job Titles?</a:t>
          </a:r>
          <a:endParaRPr lang="en-US" sz="1100" b="0" kern="1200" dirty="0">
            <a:solidFill>
              <a:schemeClr val="tx1"/>
            </a:solidFill>
          </a:endParaRPr>
        </a:p>
        <a:p>
          <a:pPr marL="0" lvl="0" indent="0" algn="ctr" defTabSz="488950">
            <a:lnSpc>
              <a:spcPct val="100000"/>
            </a:lnSpc>
            <a:spcBef>
              <a:spcPct val="0"/>
            </a:spcBef>
            <a:spcAft>
              <a:spcPct val="35000"/>
            </a:spcAft>
            <a:buNone/>
          </a:pPr>
          <a:endParaRPr lang="en-US" sz="1100" b="0" kern="1200" dirty="0">
            <a:solidFill>
              <a:schemeClr val="tx1"/>
            </a:solidFill>
            <a:latin typeface="Arial" panose="020B0604020202020204" pitchFamily="34" charset="0"/>
            <a:cs typeface="Arial" panose="020B0604020202020204" pitchFamily="34" charset="0"/>
          </a:endParaRPr>
        </a:p>
        <a:p>
          <a:pPr marL="0" lvl="0" indent="0" algn="ctr" defTabSz="488950">
            <a:lnSpc>
              <a:spcPct val="100000"/>
            </a:lnSpc>
            <a:spcBef>
              <a:spcPct val="0"/>
            </a:spcBef>
            <a:spcAft>
              <a:spcPct val="35000"/>
            </a:spcAft>
            <a:buNone/>
          </a:pPr>
          <a:r>
            <a:rPr lang="en-US" sz="1100" b="0" kern="1200" dirty="0">
              <a:solidFill>
                <a:schemeClr val="tx1"/>
              </a:solidFill>
              <a:latin typeface="Arial" panose="020B0604020202020204" pitchFamily="34" charset="0"/>
              <a:cs typeface="Arial" panose="020B0604020202020204" pitchFamily="34" charset="0"/>
            </a:rPr>
            <a:t>Do paid salaries related to experience level?</a:t>
          </a:r>
        </a:p>
        <a:p>
          <a:pPr marL="0" lvl="0" indent="0" algn="ctr" defTabSz="488950">
            <a:lnSpc>
              <a:spcPct val="100000"/>
            </a:lnSpc>
            <a:spcBef>
              <a:spcPct val="0"/>
            </a:spcBef>
            <a:spcAft>
              <a:spcPct val="35000"/>
            </a:spcAft>
            <a:buNone/>
          </a:pPr>
          <a:endParaRPr lang="en-US" sz="1100" b="0" kern="1200" dirty="0">
            <a:solidFill>
              <a:schemeClr val="tx1"/>
            </a:solidFill>
            <a:latin typeface="Arial" panose="020B0604020202020204" pitchFamily="34" charset="0"/>
            <a:cs typeface="Arial" panose="020B0604020202020204" pitchFamily="34" charset="0"/>
          </a:endParaRPr>
        </a:p>
        <a:p>
          <a:pPr marL="0" lvl="0" indent="0" algn="ctr" defTabSz="488950">
            <a:lnSpc>
              <a:spcPct val="100000"/>
            </a:lnSpc>
            <a:spcBef>
              <a:spcPct val="0"/>
            </a:spcBef>
            <a:spcAft>
              <a:spcPct val="35000"/>
            </a:spcAft>
            <a:buNone/>
          </a:pPr>
          <a:r>
            <a:rPr lang="en-US" sz="1100" b="0" kern="1200" dirty="0">
              <a:solidFill>
                <a:schemeClr val="tx1"/>
              </a:solidFill>
              <a:latin typeface="Arial" panose="020B0604020202020204" pitchFamily="34" charset="0"/>
              <a:cs typeface="Arial" panose="020B0604020202020204" pitchFamily="34" charset="0"/>
            </a:rPr>
            <a:t>The correlation of average salary to job type? </a:t>
          </a:r>
        </a:p>
      </dsp:txBody>
      <dsp:txXfrm>
        <a:off x="3818456" y="2442253"/>
        <a:ext cx="3210468" cy="1210261"/>
      </dsp:txXfrm>
    </dsp:sp>
  </dsp:spTree>
</dsp:drawing>
</file>

<file path=ppt/diagrams/layout1.xml><?xml version="1.0" encoding="utf-8"?>
<dgm:layoutDef xmlns:dgm="http://schemas.openxmlformats.org/drawingml/2006/diagram" xmlns:a="http://schemas.openxmlformats.org/drawingml/2006/main" uniqueId="urn:microsoft.com/office/officeart/2018/5/layout/CenteredIconLabelDescriptionList">
  <dgm:title val="Centered 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ctrX" for="ch" forName="iconRect" refType="w" fact="0.5"/>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JPG>
</file>

<file path=ppt/media/image15.JPG>
</file>

<file path=ppt/media/image16.JPG>
</file>

<file path=ppt/media/image17.JPG>
</file>

<file path=ppt/media/image18.JPG>
</file>

<file path=ppt/media/image19.JPG>
</file>

<file path=ppt/media/image2.png>
</file>

<file path=ppt/media/image20.JPG>
</file>

<file path=ppt/media/image21.JPG>
</file>

<file path=ppt/media/image22.JPG>
</file>

<file path=ppt/media/image23.JPG>
</file>

<file path=ppt/media/image24.JPG>
</file>

<file path=ppt/media/image25.JPG>
</file>

<file path=ppt/media/image26.JPG>
</file>

<file path=ppt/media/image3.png>
</file>

<file path=ppt/media/image4.png>
</file>

<file path=ppt/media/image5.png>
</file>

<file path=ppt/media/image6.jpg>
</file>

<file path=ppt/media/image7.JP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6/5/2023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6/5/2023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6/5/2023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6/5/2023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6/5/2023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6/5/2023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6/5/2023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6/5/2023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6/5/2023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6/5/2023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6/5/2023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image" Target="../media/image7.JPG"/></Relationships>
</file>

<file path=ppt/slides/_rels/slide10.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hyperlink" Target="https://www.kaggle.com/datasets/arnabchaki/data-science-salaries-2023" TargetMode="External"/><Relationship Id="rId1" Type="http://schemas.openxmlformats.org/officeDocument/2006/relationships/slideLayout" Target="../slideLayouts/slideLayout2.xml"/><Relationship Id="rId5" Type="http://schemas.openxmlformats.org/officeDocument/2006/relationships/image" Target="../media/image16.JPG"/><Relationship Id="rId4" Type="http://schemas.openxmlformats.org/officeDocument/2006/relationships/image" Target="../media/image15.JPG"/></Relationships>
</file>

<file path=ppt/slides/_rels/slide4.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image" Target="../media/image6.jpg"/><Relationship Id="rId1" Type="http://schemas.openxmlformats.org/officeDocument/2006/relationships/slideLayout" Target="../slideLayouts/slideLayout1.xml"/><Relationship Id="rId5" Type="http://schemas.openxmlformats.org/officeDocument/2006/relationships/image" Target="../media/image24.JPG"/><Relationship Id="rId4" Type="http://schemas.openxmlformats.org/officeDocument/2006/relationships/image" Target="../media/image23.JPG"/></Relationships>
</file>

<file path=ppt/slides/_rels/slide9.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image" Target="../media/image6.jpg"/><Relationship Id="rId1" Type="http://schemas.openxmlformats.org/officeDocument/2006/relationships/slideLayout" Target="../slideLayouts/slideLayout1.xml"/><Relationship Id="rId4" Type="http://schemas.openxmlformats.org/officeDocument/2006/relationships/image" Target="../media/image22.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9696"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a:bodyPr>
          <a:lstStyle/>
          <a:p>
            <a:pPr algn="ctr"/>
            <a:r>
              <a:rPr lang="en-US" sz="4000" b="1" dirty="0">
                <a:solidFill>
                  <a:schemeClr val="tx1"/>
                </a:solidFill>
              </a:rPr>
              <a:t>DATA SCIENCE SALARY PREDICTION</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pPr algn="l"/>
            <a:r>
              <a:rPr lang="en-US" sz="2300" b="1" dirty="0"/>
              <a:t>By Lisa H Huynh</a:t>
            </a:r>
          </a:p>
        </p:txBody>
      </p:sp>
      <p:pic>
        <p:nvPicPr>
          <p:cNvPr id="8" name="Picture 7">
            <a:extLst>
              <a:ext uri="{FF2B5EF4-FFF2-40B4-BE49-F238E27FC236}">
                <a16:creationId xmlns:a16="http://schemas.microsoft.com/office/drawing/2014/main" id="{3DA831AA-8158-2959-0638-6BCBD9CE9B8F}"/>
              </a:ext>
            </a:extLst>
          </p:cNvPr>
          <p:cNvPicPr>
            <a:picLocks noChangeAspect="1"/>
          </p:cNvPicPr>
          <p:nvPr/>
        </p:nvPicPr>
        <p:blipFill>
          <a:blip r:embed="rId4"/>
          <a:stretch>
            <a:fillRect/>
          </a:stretch>
        </p:blipFill>
        <p:spPr>
          <a:xfrm>
            <a:off x="456744" y="1429793"/>
            <a:ext cx="6610528" cy="4031907"/>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61A92-5919-1F34-7B60-E1894D06983D}"/>
              </a:ext>
            </a:extLst>
          </p:cNvPr>
          <p:cNvSpPr>
            <a:spLocks noGrp="1"/>
          </p:cNvSpPr>
          <p:nvPr>
            <p:ph type="title"/>
          </p:nvPr>
        </p:nvSpPr>
        <p:spPr/>
        <p:txBody>
          <a:bodyPr>
            <a:normAutofit/>
          </a:bodyPr>
          <a:lstStyle/>
          <a:p>
            <a:r>
              <a:rPr lang="en-US" sz="2800" b="1" i="0" dirty="0">
                <a:solidFill>
                  <a:schemeClr val="tx1"/>
                </a:solidFill>
                <a:effectLst/>
                <a:latin typeface="Helvetica Neue"/>
              </a:rPr>
              <a:t>Hyperparameter Tuning Gradient Boosting Regressor</a:t>
            </a:r>
            <a:br>
              <a:rPr lang="en-US" sz="2800" b="1" i="0" dirty="0">
                <a:solidFill>
                  <a:schemeClr val="tx1"/>
                </a:solidFill>
                <a:effectLst/>
                <a:latin typeface="Helvetica Neue"/>
              </a:rPr>
            </a:br>
            <a:endParaRPr lang="en-US" sz="2800" dirty="0">
              <a:solidFill>
                <a:schemeClr val="tx1"/>
              </a:solidFill>
            </a:endParaRPr>
          </a:p>
        </p:txBody>
      </p:sp>
      <p:sp>
        <p:nvSpPr>
          <p:cNvPr id="4" name="TextBox 3">
            <a:extLst>
              <a:ext uri="{FF2B5EF4-FFF2-40B4-BE49-F238E27FC236}">
                <a16:creationId xmlns:a16="http://schemas.microsoft.com/office/drawing/2014/main" id="{746ADBD7-71C0-75D8-656A-F812F4125052}"/>
              </a:ext>
            </a:extLst>
          </p:cNvPr>
          <p:cNvSpPr txBox="1"/>
          <p:nvPr/>
        </p:nvSpPr>
        <p:spPr>
          <a:xfrm>
            <a:off x="924443" y="1740022"/>
            <a:ext cx="9854213" cy="646331"/>
          </a:xfrm>
          <a:prstGeom prst="rect">
            <a:avLst/>
          </a:prstGeom>
          <a:noFill/>
        </p:spPr>
        <p:txBody>
          <a:bodyPr wrap="square" rtlCol="0">
            <a:spAutoFit/>
          </a:bodyPr>
          <a:lstStyle/>
          <a:p>
            <a:r>
              <a:rPr lang="en-US" dirty="0">
                <a:latin typeface="Helvetica Neue"/>
              </a:rPr>
              <a:t>T</a:t>
            </a:r>
            <a:r>
              <a:rPr lang="en-US" b="0" i="0" dirty="0">
                <a:effectLst/>
                <a:latin typeface="Helvetica Neue"/>
              </a:rPr>
              <a:t>he default parameters are the most sensible ones. </a:t>
            </a:r>
            <a:r>
              <a:rPr lang="en-US" dirty="0"/>
              <a:t>Hyperparameter Tuning is upgraded from Elbow method to optimize the score. It’s the best parameter to improve the score in this case.</a:t>
            </a:r>
          </a:p>
        </p:txBody>
      </p:sp>
      <p:pic>
        <p:nvPicPr>
          <p:cNvPr id="6" name="Picture 5">
            <a:extLst>
              <a:ext uri="{FF2B5EF4-FFF2-40B4-BE49-F238E27FC236}">
                <a16:creationId xmlns:a16="http://schemas.microsoft.com/office/drawing/2014/main" id="{87160E26-6F40-2B15-E25F-E993FA19AACE}"/>
              </a:ext>
            </a:extLst>
          </p:cNvPr>
          <p:cNvPicPr>
            <a:picLocks noChangeAspect="1"/>
          </p:cNvPicPr>
          <p:nvPr/>
        </p:nvPicPr>
        <p:blipFill>
          <a:blip r:embed="rId2"/>
          <a:stretch>
            <a:fillRect/>
          </a:stretch>
        </p:blipFill>
        <p:spPr>
          <a:xfrm>
            <a:off x="1031213" y="3020990"/>
            <a:ext cx="7890843" cy="1450658"/>
          </a:xfrm>
          <a:prstGeom prst="rect">
            <a:avLst/>
          </a:prstGeom>
        </p:spPr>
      </p:pic>
    </p:spTree>
    <p:extLst>
      <p:ext uri="{BB962C8B-B14F-4D97-AF65-F5344CB8AC3E}">
        <p14:creationId xmlns:p14="http://schemas.microsoft.com/office/powerpoint/2010/main" val="1609414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4EAE0-D620-BA2F-889B-A77CF8A1AFC2}"/>
              </a:ext>
            </a:extLst>
          </p:cNvPr>
          <p:cNvSpPr>
            <a:spLocks noGrp="1"/>
          </p:cNvSpPr>
          <p:nvPr>
            <p:ph type="title"/>
          </p:nvPr>
        </p:nvSpPr>
        <p:spPr>
          <a:xfrm>
            <a:off x="665220" y="94695"/>
            <a:ext cx="10353762" cy="1257300"/>
          </a:xfrm>
        </p:spPr>
        <p:txBody>
          <a:bodyPr/>
          <a:lstStyle/>
          <a:p>
            <a:r>
              <a:rPr lang="en-US" b="1" dirty="0"/>
              <a:t>Analysis result</a:t>
            </a:r>
          </a:p>
        </p:txBody>
      </p:sp>
      <p:sp>
        <p:nvSpPr>
          <p:cNvPr id="4" name="TextBox 3">
            <a:extLst>
              <a:ext uri="{FF2B5EF4-FFF2-40B4-BE49-F238E27FC236}">
                <a16:creationId xmlns:a16="http://schemas.microsoft.com/office/drawing/2014/main" id="{C96DAC7C-3713-A317-50E6-D4FA29A18789}"/>
              </a:ext>
            </a:extLst>
          </p:cNvPr>
          <p:cNvSpPr txBox="1"/>
          <p:nvPr/>
        </p:nvSpPr>
        <p:spPr>
          <a:xfrm>
            <a:off x="417250" y="1162975"/>
            <a:ext cx="11774750" cy="5016758"/>
          </a:xfrm>
          <a:prstGeom prst="rect">
            <a:avLst/>
          </a:prstGeom>
          <a:noFill/>
        </p:spPr>
        <p:txBody>
          <a:bodyPr wrap="square" rtlCol="0">
            <a:spAutoFit/>
          </a:bodyPr>
          <a:lstStyle/>
          <a:p>
            <a:r>
              <a:rPr lang="en-US" sz="1600" dirty="0">
                <a:latin typeface="Arial" panose="020B0604020202020204" pitchFamily="34" charset="0"/>
                <a:cs typeface="Arial" panose="020B0604020202020204" pitchFamily="34" charset="0"/>
              </a:rPr>
              <a:t>Based on several algorithms showed R-score:   </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Elastic Net: 0.99* </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Bayesian Ridge Algorithm: 0.99</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Gradient Boosting Algorithm: 0.99</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SVR Algorithm: 0.99</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Linear regression: 0.99</a:t>
            </a: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R-square scores: 0.99  </a:t>
            </a:r>
          </a:p>
          <a:p>
            <a:endParaRPr lang="en-US" sz="16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600" dirty="0">
                <a:latin typeface="Arial" panose="020B0604020202020204" pitchFamily="34" charset="0"/>
                <a:cs typeface="Arial" panose="020B0604020202020204" pitchFamily="34" charset="0"/>
              </a:rPr>
              <a:t>All are close 1 is good to tell us these factors are strongly relative.  Linear regression analysis revealed that job title, experience level, employment type, company size are robust predictors of salary. These models are expected to provide more accurate results datasets.</a:t>
            </a:r>
          </a:p>
          <a:p>
            <a:pPr marL="285750" indent="-285750">
              <a:buFont typeface="Arial" panose="020B0604020202020204" pitchFamily="34" charset="0"/>
              <a:buChar char="•"/>
            </a:pPr>
            <a:endParaRPr lang="en-US" sz="1600" dirty="0">
              <a:latin typeface="Arial" panose="020B0604020202020204" pitchFamily="34" charset="0"/>
              <a:cs typeface="Arial" panose="020B0604020202020204" pitchFamily="34" charset="0"/>
            </a:endParaRPr>
          </a:p>
          <a:p>
            <a:r>
              <a:rPr lang="en-US" sz="1600" b="1" u="sng" dirty="0">
                <a:latin typeface="Arial" panose="020B0604020202020204" pitchFamily="34" charset="0"/>
                <a:cs typeface="Arial" panose="020B0604020202020204" pitchFamily="34" charset="0"/>
              </a:rPr>
              <a:t>Additional result </a:t>
            </a:r>
            <a:r>
              <a:rPr lang="en-US" sz="1600" dirty="0">
                <a:latin typeface="Arial" panose="020B0604020202020204" pitchFamily="34" charset="0"/>
                <a:cs typeface="Arial" panose="020B0604020202020204" pitchFamily="34" charset="0"/>
              </a:rPr>
              <a:t>:</a:t>
            </a:r>
          </a:p>
          <a:p>
            <a:r>
              <a:rPr lang="en-US" sz="1600" dirty="0">
                <a:latin typeface="Arial" panose="020B0604020202020204" pitchFamily="34" charset="0"/>
                <a:cs typeface="Arial" panose="020B0604020202020204" pitchFamily="34" charset="0"/>
              </a:rPr>
              <a:t>Through Histogram:  </a:t>
            </a:r>
          </a:p>
          <a:p>
            <a:r>
              <a:rPr lang="en-US" sz="1600" dirty="0">
                <a:latin typeface="Arial" panose="020B0604020202020204" pitchFamily="34" charset="0"/>
                <a:cs typeface="Arial" panose="020B0604020202020204" pitchFamily="34" charset="0"/>
              </a:rPr>
              <a:t>"work year“: Wages in 2023 is higher growth than in other years </a:t>
            </a:r>
          </a:p>
          <a:p>
            <a:r>
              <a:rPr lang="en-US" sz="1600" dirty="0">
                <a:latin typeface="Arial" panose="020B0604020202020204" pitchFamily="34" charset="0"/>
                <a:cs typeface="Arial" panose="020B0604020202020204" pitchFamily="34" charset="0"/>
              </a:rPr>
              <a:t> "salary in USD“: The range from $150,000 is paid popularly* </a:t>
            </a:r>
          </a:p>
          <a:p>
            <a:r>
              <a:rPr lang="en-US" sz="1600" dirty="0">
                <a:latin typeface="Arial" panose="020B0604020202020204" pitchFamily="34" charset="0"/>
                <a:cs typeface="Arial" panose="020B0604020202020204" pitchFamily="34" charset="0"/>
              </a:rPr>
              <a:t>"remote ratio”: On-site jobs take most of the job types in this industry.</a:t>
            </a:r>
          </a:p>
          <a:p>
            <a:r>
              <a:rPr lang="en-US" sz="1600" dirty="0">
                <a:latin typeface="Arial" panose="020B0604020202020204" pitchFamily="34" charset="0"/>
                <a:cs typeface="Arial" panose="020B0604020202020204" pitchFamily="34" charset="0"/>
              </a:rPr>
              <a:t> </a:t>
            </a:r>
          </a:p>
          <a:p>
            <a:r>
              <a:rPr lang="en-US" sz="1600" dirty="0">
                <a:latin typeface="Arial" panose="020B0604020202020204" pitchFamily="34" charset="0"/>
                <a:cs typeface="Arial" panose="020B0604020202020204" pitchFamily="34" charset="0"/>
              </a:rPr>
              <a:t>The result of the chart shows that top highest annual salary with job titles is Data Science Tech Lead ( $375,000/year) </a:t>
            </a:r>
          </a:p>
          <a:p>
            <a:r>
              <a:rPr lang="en-US" sz="1600" dirty="0">
                <a:latin typeface="Arial" panose="020B0604020202020204" pitchFamily="34" charset="0"/>
                <a:cs typeface="Arial" panose="020B0604020202020204" pitchFamily="34" charset="0"/>
              </a:rPr>
              <a:t>The bubble chart performed the employment type of Full-time made the highest average salary.</a:t>
            </a:r>
          </a:p>
        </p:txBody>
      </p:sp>
    </p:spTree>
    <p:extLst>
      <p:ext uri="{BB962C8B-B14F-4D97-AF65-F5344CB8AC3E}">
        <p14:creationId xmlns:p14="http://schemas.microsoft.com/office/powerpoint/2010/main" val="33420315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0"/>
            <a:ext cx="12191356" cy="685800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2148396" y="2747010"/>
            <a:ext cx="6676008" cy="777425"/>
          </a:xfrm>
        </p:spPr>
        <p:txBody>
          <a:bodyPr>
            <a:noAutofit/>
          </a:bodyPr>
          <a:lstStyle/>
          <a:p>
            <a:pPr algn="ctr"/>
            <a:r>
              <a:rPr lang="en-US" sz="6600" b="1" dirty="0">
                <a:solidFill>
                  <a:schemeClr val="tx1"/>
                </a:solidFill>
              </a:rPr>
              <a:t>THANK YOU</a:t>
            </a:r>
          </a:p>
        </p:txBody>
      </p:sp>
    </p:spTree>
    <p:extLst>
      <p:ext uri="{BB962C8B-B14F-4D97-AF65-F5344CB8AC3E}">
        <p14:creationId xmlns:p14="http://schemas.microsoft.com/office/powerpoint/2010/main" val="183281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71F205-E8A9-4237-8AD2-ABD9BF694F3E}"/>
              </a:ext>
            </a:extLst>
          </p:cNvPr>
          <p:cNvSpPr>
            <a:spLocks noGrp="1"/>
          </p:cNvSpPr>
          <p:nvPr>
            <p:ph type="title"/>
          </p:nvPr>
        </p:nvSpPr>
        <p:spPr>
          <a:xfrm>
            <a:off x="913795" y="609600"/>
            <a:ext cx="10353762" cy="1257300"/>
          </a:xfrm>
        </p:spPr>
        <p:txBody>
          <a:bodyPr>
            <a:normAutofit/>
          </a:bodyPr>
          <a:lstStyle/>
          <a:p>
            <a:pPr algn="ctr"/>
            <a:r>
              <a:rPr lang="en-US" sz="4800" b="1" dirty="0">
                <a:solidFill>
                  <a:schemeClr val="tx1"/>
                </a:solidFill>
                <a:latin typeface="Arial" panose="020B0604020202020204" pitchFamily="34" charset="0"/>
                <a:cs typeface="Arial" panose="020B0604020202020204" pitchFamily="34" charset="0"/>
              </a:rPr>
              <a:t>ANALYSIS OBJECTIVE</a:t>
            </a:r>
          </a:p>
        </p:txBody>
      </p:sp>
      <p:graphicFrame>
        <p:nvGraphicFramePr>
          <p:cNvPr id="12" name="Content Placeholder 2" descr="SmartArt graphic">
            <a:extLst>
              <a:ext uri="{FF2B5EF4-FFF2-40B4-BE49-F238E27FC236}">
                <a16:creationId xmlns:a16="http://schemas.microsoft.com/office/drawing/2014/main" id="{1E5659A2-FA7D-4C38-864B-37B42C27540F}"/>
              </a:ext>
            </a:extLst>
          </p:cNvPr>
          <p:cNvGraphicFramePr>
            <a:graphicFrameLocks noGrp="1"/>
          </p:cNvGraphicFramePr>
          <p:nvPr>
            <p:ph idx="1"/>
            <p:extLst>
              <p:ext uri="{D42A27DB-BD31-4B8C-83A1-F6EECF244321}">
                <p14:modId xmlns:p14="http://schemas.microsoft.com/office/powerpoint/2010/main" val="3432462911"/>
              </p:ext>
            </p:extLst>
          </p:nvPr>
        </p:nvGraphicFramePr>
        <p:xfrm>
          <a:off x="914400" y="2076449"/>
          <a:ext cx="10759736" cy="445751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650774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DAA5E-7F53-E393-255F-B371BBB47C01}"/>
              </a:ext>
            </a:extLst>
          </p:cNvPr>
          <p:cNvSpPr>
            <a:spLocks noGrp="1"/>
          </p:cNvSpPr>
          <p:nvPr>
            <p:ph type="title"/>
          </p:nvPr>
        </p:nvSpPr>
        <p:spPr>
          <a:xfrm>
            <a:off x="1606857" y="0"/>
            <a:ext cx="7663223" cy="908741"/>
          </a:xfrm>
        </p:spPr>
        <p:txBody>
          <a:bodyPr>
            <a:normAutofit/>
          </a:bodyPr>
          <a:lstStyle/>
          <a:p>
            <a:r>
              <a:rPr lang="en-US" sz="2400" b="1" dirty="0">
                <a:solidFill>
                  <a:schemeClr val="tx1"/>
                </a:solidFill>
                <a:latin typeface="Arial" panose="020B0604020202020204" pitchFamily="34" charset="0"/>
                <a:cs typeface="Arial" panose="020B0604020202020204" pitchFamily="34" charset="0"/>
              </a:rPr>
              <a:t>DATA SET</a:t>
            </a:r>
          </a:p>
        </p:txBody>
      </p:sp>
      <p:sp>
        <p:nvSpPr>
          <p:cNvPr id="8" name="TextBox 7">
            <a:extLst>
              <a:ext uri="{FF2B5EF4-FFF2-40B4-BE49-F238E27FC236}">
                <a16:creationId xmlns:a16="http://schemas.microsoft.com/office/drawing/2014/main" id="{93B38C66-3403-D6A2-1D0B-03A69B2EF082}"/>
              </a:ext>
            </a:extLst>
          </p:cNvPr>
          <p:cNvSpPr txBox="1"/>
          <p:nvPr/>
        </p:nvSpPr>
        <p:spPr>
          <a:xfrm>
            <a:off x="710215" y="798991"/>
            <a:ext cx="9144000" cy="923330"/>
          </a:xfrm>
          <a:prstGeom prst="rect">
            <a:avLst/>
          </a:prstGeom>
          <a:noFill/>
        </p:spPr>
        <p:txBody>
          <a:bodyPr wrap="square" rtlCol="0">
            <a:spAutoFit/>
          </a:bodyPr>
          <a:lstStyle/>
          <a:p>
            <a:r>
              <a:rPr lang="en-US" b="0" i="0" dirty="0">
                <a:effectLst/>
                <a:latin typeface="Arial" panose="020B0604020202020204" pitchFamily="34" charset="0"/>
                <a:cs typeface="Arial" panose="020B0604020202020204" pitchFamily="34" charset="0"/>
              </a:rPr>
              <a:t>Data Science Job Salaries Dataset contains 11 columns.</a:t>
            </a:r>
            <a:endParaRPr lang="en-US" dirty="0">
              <a:latin typeface="Arial" panose="020B0604020202020204" pitchFamily="34" charset="0"/>
              <a:cs typeface="Arial" panose="020B0604020202020204" pitchFamily="34" charset="0"/>
            </a:endParaRPr>
          </a:p>
          <a:p>
            <a:r>
              <a:rPr lang="en-US" b="0" i="0" dirty="0">
                <a:effectLst/>
                <a:latin typeface="Arial" panose="020B0604020202020204" pitchFamily="34" charset="0"/>
                <a:cs typeface="Arial" panose="020B0604020202020204" pitchFamily="34" charset="0"/>
              </a:rPr>
              <a:t>Data is sourced from </a:t>
            </a:r>
            <a:r>
              <a:rPr lang="en-US" b="0" i="0" u="none" strike="noStrike" dirty="0">
                <a:effectLst/>
                <a:latin typeface="Arial" panose="020B0604020202020204" pitchFamily="34" charset="0"/>
                <a:cs typeface="Arial" panose="020B0604020202020204" pitchFamily="34" charset="0"/>
                <a:hlinkClick r:id="rId2">
                  <a:extLst>
                    <a:ext uri="{A12FA001-AC4F-418D-AE19-62706E023703}">
                      <ahyp:hlinkClr xmlns:ahyp="http://schemas.microsoft.com/office/drawing/2018/hyperlinkcolor" val="tx"/>
                    </a:ext>
                  </a:extLst>
                </a:hlinkClick>
              </a:rPr>
              <a:t>Kaggle</a:t>
            </a:r>
            <a:r>
              <a:rPr lang="en-US" b="0" i="0" dirty="0">
                <a:effectLst/>
                <a:latin typeface="Arial" panose="020B0604020202020204" pitchFamily="34" charset="0"/>
                <a:cs typeface="Arial" panose="020B0604020202020204" pitchFamily="34" charset="0"/>
              </a:rPr>
              <a:t> and normalized into separate SQL tables </a:t>
            </a:r>
            <a:r>
              <a:rPr lang="en-US" b="0" i="0" dirty="0" err="1">
                <a:effectLst/>
                <a:latin typeface="Arial" panose="020B0604020202020204" pitchFamily="34" charset="0"/>
                <a:cs typeface="Arial" panose="020B0604020202020204" pitchFamily="34" charset="0"/>
              </a:rPr>
              <a:t>Salary_in_currency</a:t>
            </a:r>
            <a:r>
              <a:rPr lang="en-US" b="0" i="0" dirty="0">
                <a:effectLst/>
                <a:latin typeface="Arial" panose="020B0604020202020204" pitchFamily="34" charset="0"/>
                <a:cs typeface="Arial" panose="020B0604020202020204" pitchFamily="34" charset="0"/>
              </a:rPr>
              <a:t> is dropped while converting. </a:t>
            </a:r>
          </a:p>
        </p:txBody>
      </p:sp>
      <p:pic>
        <p:nvPicPr>
          <p:cNvPr id="10" name="Picture 9">
            <a:extLst>
              <a:ext uri="{FF2B5EF4-FFF2-40B4-BE49-F238E27FC236}">
                <a16:creationId xmlns:a16="http://schemas.microsoft.com/office/drawing/2014/main" id="{FB86187E-E2E0-AF4D-4EE5-F9A0226DAF53}"/>
              </a:ext>
            </a:extLst>
          </p:cNvPr>
          <p:cNvPicPr>
            <a:picLocks noChangeAspect="1"/>
          </p:cNvPicPr>
          <p:nvPr/>
        </p:nvPicPr>
        <p:blipFill>
          <a:blip r:embed="rId3"/>
          <a:stretch>
            <a:fillRect/>
          </a:stretch>
        </p:blipFill>
        <p:spPr>
          <a:xfrm>
            <a:off x="710215" y="1857706"/>
            <a:ext cx="7598280" cy="4457885"/>
          </a:xfrm>
          <a:prstGeom prst="rect">
            <a:avLst/>
          </a:prstGeom>
        </p:spPr>
      </p:pic>
      <p:pic>
        <p:nvPicPr>
          <p:cNvPr id="12" name="Picture 11">
            <a:extLst>
              <a:ext uri="{FF2B5EF4-FFF2-40B4-BE49-F238E27FC236}">
                <a16:creationId xmlns:a16="http://schemas.microsoft.com/office/drawing/2014/main" id="{1F1FCF63-71C8-7F4F-9626-80DE6F91A4DF}"/>
              </a:ext>
            </a:extLst>
          </p:cNvPr>
          <p:cNvPicPr>
            <a:picLocks noChangeAspect="1"/>
          </p:cNvPicPr>
          <p:nvPr/>
        </p:nvPicPr>
        <p:blipFill>
          <a:blip r:embed="rId4"/>
          <a:stretch>
            <a:fillRect/>
          </a:stretch>
        </p:blipFill>
        <p:spPr>
          <a:xfrm>
            <a:off x="4658139" y="2230568"/>
            <a:ext cx="3556221" cy="2208267"/>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14" name="Picture 13">
            <a:extLst>
              <a:ext uri="{FF2B5EF4-FFF2-40B4-BE49-F238E27FC236}">
                <a16:creationId xmlns:a16="http://schemas.microsoft.com/office/drawing/2014/main" id="{D33C5CFD-51EF-DD27-6526-4000BEE14D9E}"/>
              </a:ext>
            </a:extLst>
          </p:cNvPr>
          <p:cNvPicPr>
            <a:picLocks noChangeAspect="1"/>
          </p:cNvPicPr>
          <p:nvPr/>
        </p:nvPicPr>
        <p:blipFill>
          <a:blip r:embed="rId5"/>
          <a:stretch>
            <a:fillRect/>
          </a:stretch>
        </p:blipFill>
        <p:spPr>
          <a:xfrm>
            <a:off x="7502038" y="1857706"/>
            <a:ext cx="4290060" cy="3025140"/>
          </a:xfrm>
          <a:prstGeom prst="rect">
            <a:avLst/>
          </a:prstGeom>
        </p:spPr>
      </p:pic>
    </p:spTree>
    <p:extLst>
      <p:ext uri="{BB962C8B-B14F-4D97-AF65-F5344CB8AC3E}">
        <p14:creationId xmlns:p14="http://schemas.microsoft.com/office/powerpoint/2010/main" val="34542000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5AB24-3FE6-FA76-D5A7-485ABD0ABACB}"/>
              </a:ext>
            </a:extLst>
          </p:cNvPr>
          <p:cNvSpPr>
            <a:spLocks noGrp="1"/>
          </p:cNvSpPr>
          <p:nvPr>
            <p:ph type="title"/>
          </p:nvPr>
        </p:nvSpPr>
        <p:spPr>
          <a:xfrm>
            <a:off x="825018" y="485313"/>
            <a:ext cx="10353762" cy="1257300"/>
          </a:xfrm>
        </p:spPr>
        <p:txBody>
          <a:bodyPr>
            <a:normAutofit fontScale="90000"/>
          </a:bodyPr>
          <a:lstStyle/>
          <a:p>
            <a:pPr algn="l"/>
            <a:r>
              <a:rPr lang="en-US" sz="1800" b="0" i="0" dirty="0">
                <a:solidFill>
                  <a:schemeClr val="tx1"/>
                </a:solidFill>
                <a:effectLst/>
                <a:latin typeface="Arial" panose="020B0604020202020204" pitchFamily="34" charset="0"/>
                <a:cs typeface="Arial" panose="020B0604020202020204" pitchFamily="34" charset="0"/>
              </a:rPr>
              <a:t>Utilize histograms to find which values are most common and which values are least common:</a:t>
            </a:r>
            <a:br>
              <a:rPr lang="en-US" sz="1800" b="0" i="0" dirty="0">
                <a:solidFill>
                  <a:schemeClr val="tx1"/>
                </a:solidFill>
                <a:effectLst/>
                <a:latin typeface="Arial" panose="020B0604020202020204" pitchFamily="34" charset="0"/>
                <a:cs typeface="Arial" panose="020B0604020202020204" pitchFamily="34" charset="0"/>
              </a:rPr>
            </a:br>
            <a:br>
              <a:rPr lang="en-US" sz="1800" b="0" i="0" dirty="0">
                <a:solidFill>
                  <a:schemeClr val="tx1"/>
                </a:solidFill>
                <a:effectLst/>
                <a:latin typeface="Arial" panose="020B0604020202020204" pitchFamily="34" charset="0"/>
                <a:cs typeface="Arial" panose="020B0604020202020204" pitchFamily="34" charset="0"/>
              </a:rPr>
            </a:br>
            <a:r>
              <a:rPr lang="en-US" sz="1800" b="0" i="0" dirty="0">
                <a:solidFill>
                  <a:schemeClr val="tx1"/>
                </a:solidFill>
                <a:effectLst/>
                <a:latin typeface="Arial" panose="020B0604020202020204" pitchFamily="34" charset="0"/>
                <a:cs typeface="Arial" panose="020B0604020202020204" pitchFamily="34" charset="0"/>
              </a:rPr>
              <a:t>"work year“: Wages in 2023 is higher growth than in other years </a:t>
            </a:r>
            <a:br>
              <a:rPr lang="en-US" sz="1800" b="0" i="0" dirty="0">
                <a:solidFill>
                  <a:schemeClr val="tx1"/>
                </a:solidFill>
                <a:effectLst/>
                <a:latin typeface="Arial" panose="020B0604020202020204" pitchFamily="34" charset="0"/>
                <a:cs typeface="Arial" panose="020B0604020202020204" pitchFamily="34" charset="0"/>
              </a:rPr>
            </a:br>
            <a:r>
              <a:rPr lang="en-US" sz="1800" b="0" i="0" dirty="0">
                <a:solidFill>
                  <a:schemeClr val="tx1"/>
                </a:solidFill>
                <a:effectLst/>
                <a:latin typeface="Arial" panose="020B0604020202020204" pitchFamily="34" charset="0"/>
                <a:cs typeface="Arial" panose="020B0604020202020204" pitchFamily="34" charset="0"/>
              </a:rPr>
              <a:t>"salary in</a:t>
            </a:r>
            <a:r>
              <a:rPr lang="en-US" sz="1800" dirty="0">
                <a:solidFill>
                  <a:schemeClr val="tx1"/>
                </a:solidFill>
                <a:effectLst/>
                <a:latin typeface="Arial" panose="020B0604020202020204" pitchFamily="34" charset="0"/>
                <a:cs typeface="Arial" panose="020B0604020202020204" pitchFamily="34" charset="0"/>
              </a:rPr>
              <a:t> </a:t>
            </a:r>
            <a:r>
              <a:rPr lang="en-US" sz="1800" b="0" i="0" dirty="0">
                <a:solidFill>
                  <a:schemeClr val="tx1"/>
                </a:solidFill>
                <a:effectLst/>
                <a:latin typeface="Arial" panose="020B0604020202020204" pitchFamily="34" charset="0"/>
                <a:cs typeface="Arial" panose="020B0604020202020204" pitchFamily="34" charset="0"/>
              </a:rPr>
              <a:t>USD“: The range from $150,000 is paid popularly</a:t>
            </a:r>
            <a:br>
              <a:rPr lang="en-US" sz="1800" b="0" i="0" dirty="0">
                <a:solidFill>
                  <a:schemeClr val="tx1"/>
                </a:solidFill>
                <a:effectLst/>
                <a:latin typeface="Arial" panose="020B0604020202020204" pitchFamily="34" charset="0"/>
                <a:cs typeface="Arial" panose="020B0604020202020204" pitchFamily="34" charset="0"/>
              </a:rPr>
            </a:br>
            <a:r>
              <a:rPr lang="en-US" sz="1800" b="0" i="0" dirty="0">
                <a:solidFill>
                  <a:schemeClr val="tx1"/>
                </a:solidFill>
                <a:effectLst/>
                <a:latin typeface="Arial" panose="020B0604020202020204" pitchFamily="34" charset="0"/>
                <a:cs typeface="Arial" panose="020B0604020202020204" pitchFamily="34" charset="0"/>
              </a:rPr>
              <a:t>"remote ratio”: On-site jobs take most of the job types in this industry.</a:t>
            </a:r>
            <a:br>
              <a:rPr lang="en-US" sz="1800" b="0" i="0" dirty="0">
                <a:solidFill>
                  <a:schemeClr val="tx1"/>
                </a:solidFill>
                <a:effectLst/>
                <a:latin typeface="Arial" panose="020B0604020202020204" pitchFamily="34" charset="0"/>
                <a:cs typeface="Arial" panose="020B0604020202020204" pitchFamily="34" charset="0"/>
              </a:rPr>
            </a:br>
            <a:endParaRPr lang="en-US" sz="1800" dirty="0">
              <a:solidFill>
                <a:schemeClr val="tx1"/>
              </a:solidFill>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C0FAA636-0D9A-072A-6022-784E448C3883}"/>
              </a:ext>
            </a:extLst>
          </p:cNvPr>
          <p:cNvPicPr>
            <a:picLocks noChangeAspect="1"/>
          </p:cNvPicPr>
          <p:nvPr/>
        </p:nvPicPr>
        <p:blipFill>
          <a:blip r:embed="rId2"/>
          <a:stretch>
            <a:fillRect/>
          </a:stretch>
        </p:blipFill>
        <p:spPr>
          <a:xfrm>
            <a:off x="913794" y="2460704"/>
            <a:ext cx="10772075" cy="3078961"/>
          </a:xfrm>
          <a:prstGeom prst="rect">
            <a:avLst/>
          </a:prstGeom>
        </p:spPr>
      </p:pic>
    </p:spTree>
    <p:extLst>
      <p:ext uri="{BB962C8B-B14F-4D97-AF65-F5344CB8AC3E}">
        <p14:creationId xmlns:p14="http://schemas.microsoft.com/office/powerpoint/2010/main" val="33119711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FCFC7DF1-22CA-6380-07EB-77DAC6CF6651}"/>
              </a:ext>
            </a:extLst>
          </p:cNvPr>
          <p:cNvSpPr>
            <a:spLocks noGrp="1"/>
          </p:cNvSpPr>
          <p:nvPr>
            <p:ph type="title"/>
          </p:nvPr>
        </p:nvSpPr>
        <p:spPr>
          <a:xfrm>
            <a:off x="1402670" y="106532"/>
            <a:ext cx="8877672" cy="1535838"/>
          </a:xfrm>
        </p:spPr>
        <p:txBody>
          <a:bodyPr>
            <a:normAutofit/>
          </a:bodyPr>
          <a:lstStyle/>
          <a:p>
            <a:r>
              <a:rPr lang="en-US" sz="2800" b="1" dirty="0">
                <a:solidFill>
                  <a:schemeClr val="tx1"/>
                </a:solidFill>
                <a:latin typeface="Arial" panose="020B0604020202020204" pitchFamily="34" charset="0"/>
                <a:cs typeface="Arial" panose="020B0604020202020204" pitchFamily="34" charset="0"/>
              </a:rPr>
              <a:t>Top 10 Highest Annual Salaries with Job Titles</a:t>
            </a:r>
          </a:p>
        </p:txBody>
      </p:sp>
      <p:pic>
        <p:nvPicPr>
          <p:cNvPr id="6" name="Picture 5">
            <a:extLst>
              <a:ext uri="{FF2B5EF4-FFF2-40B4-BE49-F238E27FC236}">
                <a16:creationId xmlns:a16="http://schemas.microsoft.com/office/drawing/2014/main" id="{D2E1E4FE-DE64-5FB7-5E14-76152C4F59BB}"/>
              </a:ext>
            </a:extLst>
          </p:cNvPr>
          <p:cNvPicPr>
            <a:picLocks noChangeAspect="1"/>
          </p:cNvPicPr>
          <p:nvPr/>
        </p:nvPicPr>
        <p:blipFill>
          <a:blip r:embed="rId2"/>
          <a:stretch>
            <a:fillRect/>
          </a:stretch>
        </p:blipFill>
        <p:spPr>
          <a:xfrm>
            <a:off x="212176" y="2521257"/>
            <a:ext cx="4625376" cy="3346883"/>
          </a:xfrm>
          <a:prstGeom prst="rect">
            <a:avLst/>
          </a:prstGeom>
        </p:spPr>
      </p:pic>
      <p:pic>
        <p:nvPicPr>
          <p:cNvPr id="8" name="Picture 7">
            <a:extLst>
              <a:ext uri="{FF2B5EF4-FFF2-40B4-BE49-F238E27FC236}">
                <a16:creationId xmlns:a16="http://schemas.microsoft.com/office/drawing/2014/main" id="{5583DD6B-5AFF-DD2C-C1F7-33375413C2E9}"/>
              </a:ext>
            </a:extLst>
          </p:cNvPr>
          <p:cNvPicPr>
            <a:picLocks noChangeAspect="1"/>
          </p:cNvPicPr>
          <p:nvPr/>
        </p:nvPicPr>
        <p:blipFill>
          <a:blip r:embed="rId3"/>
          <a:stretch>
            <a:fillRect/>
          </a:stretch>
        </p:blipFill>
        <p:spPr>
          <a:xfrm>
            <a:off x="4973965" y="2649983"/>
            <a:ext cx="7005859" cy="3089430"/>
          </a:xfrm>
          <a:prstGeom prst="rect">
            <a:avLst/>
          </a:prstGeom>
        </p:spPr>
      </p:pic>
      <p:sp>
        <p:nvSpPr>
          <p:cNvPr id="9" name="TextBox 8">
            <a:extLst>
              <a:ext uri="{FF2B5EF4-FFF2-40B4-BE49-F238E27FC236}">
                <a16:creationId xmlns:a16="http://schemas.microsoft.com/office/drawing/2014/main" id="{118C8275-992A-C265-3FCC-1AFB9281B92B}"/>
              </a:ext>
            </a:extLst>
          </p:cNvPr>
          <p:cNvSpPr txBox="1"/>
          <p:nvPr/>
        </p:nvSpPr>
        <p:spPr>
          <a:xfrm>
            <a:off x="843379" y="1260630"/>
            <a:ext cx="10591060" cy="923330"/>
          </a:xfrm>
          <a:prstGeom prst="rect">
            <a:avLst/>
          </a:prstGeom>
          <a:noFill/>
        </p:spPr>
        <p:txBody>
          <a:bodyPr wrap="square" rtlCol="0">
            <a:spAutoFit/>
          </a:bodyPr>
          <a:lstStyle/>
          <a:p>
            <a:r>
              <a:rPr lang="en-US" sz="1800" kern="0" dirty="0">
                <a:effectLst/>
                <a:latin typeface="Arial" panose="020B0604020202020204" pitchFamily="34" charset="0"/>
                <a:ea typeface="Times New Roman" panose="02020603050405020304" pitchFamily="18" charset="0"/>
                <a:cs typeface="Times New Roman" panose="02020603050405020304" pitchFamily="18" charset="0"/>
              </a:rPr>
              <a:t>The result of the chart shows that top highest annual salary with job titles is Data Science Tech Lead ( $375,000/year)</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Tree>
    <p:extLst>
      <p:ext uri="{BB962C8B-B14F-4D97-AF65-F5344CB8AC3E}">
        <p14:creationId xmlns:p14="http://schemas.microsoft.com/office/powerpoint/2010/main" val="4580419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6AC32BB-57A9-2F0D-3606-35D5C9DF1585}"/>
              </a:ext>
            </a:extLst>
          </p:cNvPr>
          <p:cNvPicPr>
            <a:picLocks noChangeAspect="1"/>
          </p:cNvPicPr>
          <p:nvPr/>
        </p:nvPicPr>
        <p:blipFill>
          <a:blip r:embed="rId2"/>
          <a:stretch>
            <a:fillRect/>
          </a:stretch>
        </p:blipFill>
        <p:spPr>
          <a:xfrm>
            <a:off x="1044679" y="1417245"/>
            <a:ext cx="8010543" cy="4589550"/>
          </a:xfrm>
          <a:prstGeom prst="rect">
            <a:avLst/>
          </a:prstGeom>
        </p:spPr>
      </p:pic>
      <p:sp>
        <p:nvSpPr>
          <p:cNvPr id="6" name="TextBox 5">
            <a:extLst>
              <a:ext uri="{FF2B5EF4-FFF2-40B4-BE49-F238E27FC236}">
                <a16:creationId xmlns:a16="http://schemas.microsoft.com/office/drawing/2014/main" id="{C73BCD91-D487-3649-3490-FFAAB89C77DB}"/>
              </a:ext>
            </a:extLst>
          </p:cNvPr>
          <p:cNvSpPr txBox="1"/>
          <p:nvPr/>
        </p:nvSpPr>
        <p:spPr>
          <a:xfrm>
            <a:off x="2565646" y="399495"/>
            <a:ext cx="5486401" cy="369332"/>
          </a:xfrm>
          <a:prstGeom prst="rect">
            <a:avLst/>
          </a:prstGeom>
          <a:noFill/>
        </p:spPr>
        <p:txBody>
          <a:bodyPr wrap="square" rtlCol="0">
            <a:spAutoFit/>
          </a:bodyPr>
          <a:lstStyle/>
          <a:p>
            <a:r>
              <a:rPr lang="en-US" dirty="0"/>
              <a:t>Salaries according to Experience Level</a:t>
            </a:r>
          </a:p>
        </p:txBody>
      </p:sp>
    </p:spTree>
    <p:extLst>
      <p:ext uri="{BB962C8B-B14F-4D97-AF65-F5344CB8AC3E}">
        <p14:creationId xmlns:p14="http://schemas.microsoft.com/office/powerpoint/2010/main" val="534388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635D9-A18C-8344-F486-320DBB09D81D}"/>
              </a:ext>
            </a:extLst>
          </p:cNvPr>
          <p:cNvSpPr>
            <a:spLocks noGrp="1"/>
          </p:cNvSpPr>
          <p:nvPr>
            <p:ph type="title"/>
          </p:nvPr>
        </p:nvSpPr>
        <p:spPr/>
        <p:txBody>
          <a:bodyPr>
            <a:normAutofit/>
          </a:bodyPr>
          <a:lstStyle/>
          <a:p>
            <a:pPr algn="l"/>
            <a:r>
              <a:rPr lang="en-US" sz="2400" dirty="0">
                <a:solidFill>
                  <a:schemeClr val="tx1"/>
                </a:solidFill>
                <a:latin typeface="Arial" panose="020B0604020202020204" pitchFamily="34" charset="0"/>
                <a:cs typeface="Arial" panose="020B0604020202020204" pitchFamily="34" charset="0"/>
              </a:rPr>
              <a:t>The bubble chart performed employment type of Full-time made the highest  average salary </a:t>
            </a:r>
          </a:p>
        </p:txBody>
      </p:sp>
      <p:pic>
        <p:nvPicPr>
          <p:cNvPr id="5" name="Picture 4">
            <a:extLst>
              <a:ext uri="{FF2B5EF4-FFF2-40B4-BE49-F238E27FC236}">
                <a16:creationId xmlns:a16="http://schemas.microsoft.com/office/drawing/2014/main" id="{6D30C2FA-0F16-C3EA-C212-1EBF491DF3F5}"/>
              </a:ext>
            </a:extLst>
          </p:cNvPr>
          <p:cNvPicPr>
            <a:picLocks noChangeAspect="1"/>
          </p:cNvPicPr>
          <p:nvPr/>
        </p:nvPicPr>
        <p:blipFill>
          <a:blip r:embed="rId2"/>
          <a:stretch>
            <a:fillRect/>
          </a:stretch>
        </p:blipFill>
        <p:spPr>
          <a:xfrm>
            <a:off x="1298914" y="2056512"/>
            <a:ext cx="8191500" cy="4023360"/>
          </a:xfrm>
          <a:prstGeom prst="rect">
            <a:avLst/>
          </a:prstGeom>
        </p:spPr>
      </p:pic>
    </p:spTree>
    <p:extLst>
      <p:ext uri="{BB962C8B-B14F-4D97-AF65-F5344CB8AC3E}">
        <p14:creationId xmlns:p14="http://schemas.microsoft.com/office/powerpoint/2010/main" val="1695864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0"/>
            <a:ext cx="12191356" cy="685800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2707689" y="270140"/>
            <a:ext cx="6676008" cy="777425"/>
          </a:xfrm>
        </p:spPr>
        <p:txBody>
          <a:bodyPr>
            <a:normAutofit/>
          </a:bodyPr>
          <a:lstStyle/>
          <a:p>
            <a:pPr algn="ctr"/>
            <a:r>
              <a:rPr lang="en-US" sz="4000" b="1" dirty="0">
                <a:solidFill>
                  <a:schemeClr val="accent6">
                    <a:lumMod val="50000"/>
                  </a:schemeClr>
                </a:solidFill>
              </a:rPr>
              <a:t>MAKE PREDICTION</a:t>
            </a:r>
          </a:p>
        </p:txBody>
      </p:sp>
      <p:sp>
        <p:nvSpPr>
          <p:cNvPr id="4" name="TextBox 3">
            <a:extLst>
              <a:ext uri="{FF2B5EF4-FFF2-40B4-BE49-F238E27FC236}">
                <a16:creationId xmlns:a16="http://schemas.microsoft.com/office/drawing/2014/main" id="{AFFB367A-186F-0C02-CC82-59A28F188F63}"/>
              </a:ext>
            </a:extLst>
          </p:cNvPr>
          <p:cNvSpPr txBox="1"/>
          <p:nvPr/>
        </p:nvSpPr>
        <p:spPr>
          <a:xfrm>
            <a:off x="603680" y="1424866"/>
            <a:ext cx="11185866" cy="830997"/>
          </a:xfrm>
          <a:prstGeom prst="rect">
            <a:avLst/>
          </a:prstGeom>
          <a:noFill/>
        </p:spPr>
        <p:txBody>
          <a:bodyPr wrap="square" rtlCol="0">
            <a:spAutoFit/>
          </a:bodyPr>
          <a:lstStyle/>
          <a:p>
            <a:r>
              <a:rPr lang="en-US" sz="2400" dirty="0">
                <a:solidFill>
                  <a:schemeClr val="accent6">
                    <a:lumMod val="50000"/>
                  </a:schemeClr>
                </a:solidFill>
                <a:latin typeface="Arial" panose="020B0604020202020204" pitchFamily="34" charset="0"/>
                <a:cs typeface="Arial" panose="020B0604020202020204" pitchFamily="34" charset="0"/>
              </a:rPr>
              <a:t>Use several algorithms to test R-Square score: </a:t>
            </a:r>
          </a:p>
          <a:p>
            <a:pPr marL="457200" indent="-457200">
              <a:buAutoNum type="arabicPeriod"/>
            </a:pPr>
            <a:endParaRPr lang="en-US" sz="2400" dirty="0">
              <a:solidFill>
                <a:schemeClr val="accent6">
                  <a:lumMod val="50000"/>
                </a:schemeClr>
              </a:solidFill>
              <a:latin typeface="Arial" panose="020B0604020202020204" pitchFamily="34" charset="0"/>
              <a:cs typeface="Arial" panose="020B0604020202020204" pitchFamily="34" charset="0"/>
            </a:endParaRPr>
          </a:p>
        </p:txBody>
      </p:sp>
      <p:pic>
        <p:nvPicPr>
          <p:cNvPr id="12" name="Picture 11">
            <a:extLst>
              <a:ext uri="{FF2B5EF4-FFF2-40B4-BE49-F238E27FC236}">
                <a16:creationId xmlns:a16="http://schemas.microsoft.com/office/drawing/2014/main" id="{A0469798-CED3-C3D5-B338-8D4AE52BC435}"/>
              </a:ext>
            </a:extLst>
          </p:cNvPr>
          <p:cNvPicPr>
            <a:picLocks noChangeAspect="1"/>
          </p:cNvPicPr>
          <p:nvPr/>
        </p:nvPicPr>
        <p:blipFill>
          <a:blip r:embed="rId3"/>
          <a:stretch>
            <a:fillRect/>
          </a:stretch>
        </p:blipFill>
        <p:spPr>
          <a:xfrm>
            <a:off x="562659" y="3292109"/>
            <a:ext cx="4290060" cy="777240"/>
          </a:xfrm>
          <a:prstGeom prst="rect">
            <a:avLst/>
          </a:prstGeom>
        </p:spPr>
      </p:pic>
      <p:pic>
        <p:nvPicPr>
          <p:cNvPr id="14" name="Picture 13">
            <a:extLst>
              <a:ext uri="{FF2B5EF4-FFF2-40B4-BE49-F238E27FC236}">
                <a16:creationId xmlns:a16="http://schemas.microsoft.com/office/drawing/2014/main" id="{A02320E5-19F4-D26B-7A74-FA5526D7BA7A}"/>
              </a:ext>
            </a:extLst>
          </p:cNvPr>
          <p:cNvPicPr>
            <a:picLocks noChangeAspect="1"/>
          </p:cNvPicPr>
          <p:nvPr/>
        </p:nvPicPr>
        <p:blipFill>
          <a:blip r:embed="rId4"/>
          <a:stretch>
            <a:fillRect/>
          </a:stretch>
        </p:blipFill>
        <p:spPr>
          <a:xfrm>
            <a:off x="6624333" y="3269249"/>
            <a:ext cx="4411980" cy="800100"/>
          </a:xfrm>
          <a:prstGeom prst="rect">
            <a:avLst/>
          </a:prstGeom>
        </p:spPr>
      </p:pic>
      <p:sp>
        <p:nvSpPr>
          <p:cNvPr id="15" name="TextBox 14">
            <a:extLst>
              <a:ext uri="{FF2B5EF4-FFF2-40B4-BE49-F238E27FC236}">
                <a16:creationId xmlns:a16="http://schemas.microsoft.com/office/drawing/2014/main" id="{EB83232A-52BE-A010-B4C7-1423E77C5B0B}"/>
              </a:ext>
            </a:extLst>
          </p:cNvPr>
          <p:cNvSpPr txBox="1"/>
          <p:nvPr/>
        </p:nvSpPr>
        <p:spPr>
          <a:xfrm>
            <a:off x="603680" y="2503503"/>
            <a:ext cx="4290060" cy="369332"/>
          </a:xfrm>
          <a:prstGeom prst="rect">
            <a:avLst/>
          </a:prstGeom>
          <a:noFill/>
        </p:spPr>
        <p:txBody>
          <a:bodyPr wrap="square" rtlCol="0">
            <a:spAutoFit/>
          </a:bodyPr>
          <a:lstStyle/>
          <a:p>
            <a:r>
              <a:rPr lang="en-US" dirty="0">
                <a:solidFill>
                  <a:schemeClr val="accent6">
                    <a:lumMod val="50000"/>
                  </a:schemeClr>
                </a:solidFill>
              </a:rPr>
              <a:t>Score of Linear Regression</a:t>
            </a:r>
          </a:p>
        </p:txBody>
      </p:sp>
      <p:sp>
        <p:nvSpPr>
          <p:cNvPr id="16" name="TextBox 15">
            <a:extLst>
              <a:ext uri="{FF2B5EF4-FFF2-40B4-BE49-F238E27FC236}">
                <a16:creationId xmlns:a16="http://schemas.microsoft.com/office/drawing/2014/main" id="{DCC3D7D0-0C8D-252C-6565-1CD1766DBE8C}"/>
              </a:ext>
            </a:extLst>
          </p:cNvPr>
          <p:cNvSpPr txBox="1"/>
          <p:nvPr/>
        </p:nvSpPr>
        <p:spPr>
          <a:xfrm>
            <a:off x="6598517" y="2503503"/>
            <a:ext cx="4290060" cy="369332"/>
          </a:xfrm>
          <a:prstGeom prst="rect">
            <a:avLst/>
          </a:prstGeom>
          <a:noFill/>
        </p:spPr>
        <p:txBody>
          <a:bodyPr wrap="square" rtlCol="0">
            <a:spAutoFit/>
          </a:bodyPr>
          <a:lstStyle/>
          <a:p>
            <a:r>
              <a:rPr lang="en-US" dirty="0">
                <a:solidFill>
                  <a:schemeClr val="accent6">
                    <a:lumMod val="50000"/>
                  </a:schemeClr>
                </a:solidFill>
              </a:rPr>
              <a:t>Score of Elastic Net</a:t>
            </a:r>
          </a:p>
        </p:txBody>
      </p:sp>
      <p:pic>
        <p:nvPicPr>
          <p:cNvPr id="18" name="Picture 17">
            <a:extLst>
              <a:ext uri="{FF2B5EF4-FFF2-40B4-BE49-F238E27FC236}">
                <a16:creationId xmlns:a16="http://schemas.microsoft.com/office/drawing/2014/main" id="{140FAADE-2BCC-56ED-D72C-F611F75D3BE2}"/>
              </a:ext>
            </a:extLst>
          </p:cNvPr>
          <p:cNvPicPr>
            <a:picLocks noChangeAspect="1"/>
          </p:cNvPicPr>
          <p:nvPr/>
        </p:nvPicPr>
        <p:blipFill>
          <a:blip r:embed="rId5"/>
          <a:stretch>
            <a:fillRect/>
          </a:stretch>
        </p:blipFill>
        <p:spPr>
          <a:xfrm>
            <a:off x="3825462" y="5343020"/>
            <a:ext cx="4221480" cy="762000"/>
          </a:xfrm>
          <a:prstGeom prst="rect">
            <a:avLst/>
          </a:prstGeom>
        </p:spPr>
      </p:pic>
      <p:sp>
        <p:nvSpPr>
          <p:cNvPr id="19" name="TextBox 18">
            <a:extLst>
              <a:ext uri="{FF2B5EF4-FFF2-40B4-BE49-F238E27FC236}">
                <a16:creationId xmlns:a16="http://schemas.microsoft.com/office/drawing/2014/main" id="{068AB031-3DFB-F096-517F-953C5FF3A6A8}"/>
              </a:ext>
            </a:extLst>
          </p:cNvPr>
          <p:cNvSpPr txBox="1"/>
          <p:nvPr/>
        </p:nvSpPr>
        <p:spPr>
          <a:xfrm>
            <a:off x="3950648" y="4713403"/>
            <a:ext cx="4290060" cy="369332"/>
          </a:xfrm>
          <a:prstGeom prst="rect">
            <a:avLst/>
          </a:prstGeom>
          <a:noFill/>
        </p:spPr>
        <p:txBody>
          <a:bodyPr wrap="square" rtlCol="0">
            <a:spAutoFit/>
          </a:bodyPr>
          <a:lstStyle/>
          <a:p>
            <a:r>
              <a:rPr lang="en-US" dirty="0">
                <a:solidFill>
                  <a:schemeClr val="accent6">
                    <a:lumMod val="50000"/>
                  </a:schemeClr>
                </a:solidFill>
              </a:rPr>
              <a:t>Score of Bayesian Ridge</a:t>
            </a:r>
          </a:p>
        </p:txBody>
      </p:sp>
    </p:spTree>
    <p:extLst>
      <p:ext uri="{BB962C8B-B14F-4D97-AF65-F5344CB8AC3E}">
        <p14:creationId xmlns:p14="http://schemas.microsoft.com/office/powerpoint/2010/main" val="434924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0" y="0"/>
            <a:ext cx="12191356" cy="685800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2707689" y="270140"/>
            <a:ext cx="6676008" cy="777425"/>
          </a:xfrm>
        </p:spPr>
        <p:txBody>
          <a:bodyPr>
            <a:normAutofit/>
          </a:bodyPr>
          <a:lstStyle/>
          <a:p>
            <a:pPr algn="ctr"/>
            <a:r>
              <a:rPr lang="en-US" sz="4000" b="1" dirty="0">
                <a:solidFill>
                  <a:schemeClr val="accent6">
                    <a:lumMod val="50000"/>
                  </a:schemeClr>
                </a:solidFill>
              </a:rPr>
              <a:t>MAKE PREDICTION</a:t>
            </a:r>
          </a:p>
        </p:txBody>
      </p:sp>
      <p:sp>
        <p:nvSpPr>
          <p:cNvPr id="4" name="TextBox 3">
            <a:extLst>
              <a:ext uri="{FF2B5EF4-FFF2-40B4-BE49-F238E27FC236}">
                <a16:creationId xmlns:a16="http://schemas.microsoft.com/office/drawing/2014/main" id="{AFFB367A-186F-0C02-CC82-59A28F188F63}"/>
              </a:ext>
            </a:extLst>
          </p:cNvPr>
          <p:cNvSpPr txBox="1"/>
          <p:nvPr/>
        </p:nvSpPr>
        <p:spPr>
          <a:xfrm>
            <a:off x="603680" y="1424866"/>
            <a:ext cx="11185866" cy="830997"/>
          </a:xfrm>
          <a:prstGeom prst="rect">
            <a:avLst/>
          </a:prstGeom>
          <a:noFill/>
        </p:spPr>
        <p:txBody>
          <a:bodyPr wrap="square" rtlCol="0">
            <a:spAutoFit/>
          </a:bodyPr>
          <a:lstStyle/>
          <a:p>
            <a:r>
              <a:rPr lang="en-US" sz="2400" dirty="0">
                <a:solidFill>
                  <a:schemeClr val="accent6">
                    <a:lumMod val="50000"/>
                  </a:schemeClr>
                </a:solidFill>
                <a:latin typeface="Arial" panose="020B0604020202020204" pitchFamily="34" charset="0"/>
                <a:cs typeface="Arial" panose="020B0604020202020204" pitchFamily="34" charset="0"/>
              </a:rPr>
              <a:t>Use several algorithms to test R-Square score: </a:t>
            </a:r>
          </a:p>
          <a:p>
            <a:pPr marL="457200" indent="-457200">
              <a:buAutoNum type="arabicPeriod"/>
            </a:pPr>
            <a:endParaRPr lang="en-US" sz="2400" dirty="0">
              <a:solidFill>
                <a:schemeClr val="accent6">
                  <a:lumMod val="50000"/>
                </a:schemeClr>
              </a:solidFill>
              <a:latin typeface="Arial" panose="020B0604020202020204" pitchFamily="34" charset="0"/>
              <a:cs typeface="Arial" panose="020B0604020202020204" pitchFamily="34" charset="0"/>
            </a:endParaRPr>
          </a:p>
        </p:txBody>
      </p:sp>
      <p:sp>
        <p:nvSpPr>
          <p:cNvPr id="15" name="TextBox 14">
            <a:extLst>
              <a:ext uri="{FF2B5EF4-FFF2-40B4-BE49-F238E27FC236}">
                <a16:creationId xmlns:a16="http://schemas.microsoft.com/office/drawing/2014/main" id="{EB83232A-52BE-A010-B4C7-1423E77C5B0B}"/>
              </a:ext>
            </a:extLst>
          </p:cNvPr>
          <p:cNvSpPr txBox="1"/>
          <p:nvPr/>
        </p:nvSpPr>
        <p:spPr>
          <a:xfrm>
            <a:off x="603680" y="2503503"/>
            <a:ext cx="4290060" cy="369332"/>
          </a:xfrm>
          <a:prstGeom prst="rect">
            <a:avLst/>
          </a:prstGeom>
          <a:noFill/>
        </p:spPr>
        <p:txBody>
          <a:bodyPr wrap="square" rtlCol="0">
            <a:spAutoFit/>
          </a:bodyPr>
          <a:lstStyle/>
          <a:p>
            <a:r>
              <a:rPr lang="en-US" dirty="0">
                <a:solidFill>
                  <a:schemeClr val="accent6">
                    <a:lumMod val="50000"/>
                  </a:schemeClr>
                </a:solidFill>
              </a:rPr>
              <a:t>Score of classification SVR</a:t>
            </a:r>
          </a:p>
        </p:txBody>
      </p:sp>
      <p:sp>
        <p:nvSpPr>
          <p:cNvPr id="19" name="TextBox 18">
            <a:extLst>
              <a:ext uri="{FF2B5EF4-FFF2-40B4-BE49-F238E27FC236}">
                <a16:creationId xmlns:a16="http://schemas.microsoft.com/office/drawing/2014/main" id="{068AB031-3DFB-F096-517F-953C5FF3A6A8}"/>
              </a:ext>
            </a:extLst>
          </p:cNvPr>
          <p:cNvSpPr txBox="1"/>
          <p:nvPr/>
        </p:nvSpPr>
        <p:spPr>
          <a:xfrm>
            <a:off x="6489662" y="2472431"/>
            <a:ext cx="4290060" cy="369332"/>
          </a:xfrm>
          <a:prstGeom prst="rect">
            <a:avLst/>
          </a:prstGeom>
          <a:noFill/>
        </p:spPr>
        <p:txBody>
          <a:bodyPr wrap="square" rtlCol="0">
            <a:spAutoFit/>
          </a:bodyPr>
          <a:lstStyle/>
          <a:p>
            <a:r>
              <a:rPr lang="en-US" dirty="0">
                <a:solidFill>
                  <a:schemeClr val="accent6">
                    <a:lumMod val="50000"/>
                  </a:schemeClr>
                </a:solidFill>
              </a:rPr>
              <a:t>Score of Gradient Boosting Regressor</a:t>
            </a:r>
          </a:p>
        </p:txBody>
      </p:sp>
      <p:pic>
        <p:nvPicPr>
          <p:cNvPr id="5" name="Picture 4">
            <a:extLst>
              <a:ext uri="{FF2B5EF4-FFF2-40B4-BE49-F238E27FC236}">
                <a16:creationId xmlns:a16="http://schemas.microsoft.com/office/drawing/2014/main" id="{ED66A445-19D0-F48D-C4F7-3B1013F9C97A}"/>
              </a:ext>
            </a:extLst>
          </p:cNvPr>
          <p:cNvPicPr>
            <a:picLocks noChangeAspect="1"/>
          </p:cNvPicPr>
          <p:nvPr/>
        </p:nvPicPr>
        <p:blipFill>
          <a:blip r:embed="rId3"/>
          <a:stretch>
            <a:fillRect/>
          </a:stretch>
        </p:blipFill>
        <p:spPr>
          <a:xfrm>
            <a:off x="603679" y="3018408"/>
            <a:ext cx="5162325" cy="761112"/>
          </a:xfrm>
          <a:prstGeom prst="rect">
            <a:avLst/>
          </a:prstGeom>
        </p:spPr>
      </p:pic>
      <p:pic>
        <p:nvPicPr>
          <p:cNvPr id="9" name="Picture 8">
            <a:extLst>
              <a:ext uri="{FF2B5EF4-FFF2-40B4-BE49-F238E27FC236}">
                <a16:creationId xmlns:a16="http://schemas.microsoft.com/office/drawing/2014/main" id="{23F4260A-606C-6FDA-D7B8-7BA3960A2C86}"/>
              </a:ext>
            </a:extLst>
          </p:cNvPr>
          <p:cNvPicPr>
            <a:picLocks noChangeAspect="1"/>
          </p:cNvPicPr>
          <p:nvPr/>
        </p:nvPicPr>
        <p:blipFill>
          <a:blip r:embed="rId4"/>
          <a:stretch>
            <a:fillRect/>
          </a:stretch>
        </p:blipFill>
        <p:spPr>
          <a:xfrm>
            <a:off x="6561006" y="2960013"/>
            <a:ext cx="4290060" cy="777240"/>
          </a:xfrm>
          <a:prstGeom prst="rect">
            <a:avLst/>
          </a:prstGeom>
        </p:spPr>
      </p:pic>
    </p:spTree>
    <p:extLst>
      <p:ext uri="{BB962C8B-B14F-4D97-AF65-F5344CB8AC3E}">
        <p14:creationId xmlns:p14="http://schemas.microsoft.com/office/powerpoint/2010/main" val="48265307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{07EC8773-460B-4729-93E4-DB942DE87E68}tf11665031_win32</Template>
  <TotalTime>522</TotalTime>
  <Words>486</Words>
  <Application>Microsoft Office PowerPoint</Application>
  <PresentationFormat>Widescreen</PresentationFormat>
  <Paragraphs>48</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Arial Nova</vt:lpstr>
      <vt:lpstr>Arial Nova Light</vt:lpstr>
      <vt:lpstr>Calibri</vt:lpstr>
      <vt:lpstr>Helvetica Neue</vt:lpstr>
      <vt:lpstr>Wingdings 2</vt:lpstr>
      <vt:lpstr>SlateVTI</vt:lpstr>
      <vt:lpstr>DATA SCIENCE SALARY PREDICTION</vt:lpstr>
      <vt:lpstr>ANALYSIS OBJECTIVE</vt:lpstr>
      <vt:lpstr>DATA SET</vt:lpstr>
      <vt:lpstr>Utilize histograms to find which values are most common and which values are least common:  "work year“: Wages in 2023 is higher growth than in other years  "salary in USD“: The range from $150,000 is paid popularly "remote ratio”: On-site jobs take most of the job types in this industry. </vt:lpstr>
      <vt:lpstr>Top 10 Highest Annual Salaries with Job Titles</vt:lpstr>
      <vt:lpstr>PowerPoint Presentation</vt:lpstr>
      <vt:lpstr>The bubble chart performed employment type of Full-time made the highest  average salary </vt:lpstr>
      <vt:lpstr>MAKE PREDICTION</vt:lpstr>
      <vt:lpstr>MAKE PREDICTION</vt:lpstr>
      <vt:lpstr>Hyperparameter Tuning Gradient Boosting Regressor </vt:lpstr>
      <vt:lpstr>Analysis result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SALARY PREDICTION</dc:title>
  <dc:creator>Lisa Huynh</dc:creator>
  <cp:lastModifiedBy>Lisa Huynh</cp:lastModifiedBy>
  <cp:revision>6</cp:revision>
  <dcterms:created xsi:type="dcterms:W3CDTF">2023-06-05T18:10:46Z</dcterms:created>
  <dcterms:modified xsi:type="dcterms:W3CDTF">2023-06-06T02:53:20Z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